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s/slide38.xml" ContentType="application/vnd.openxmlformats-officedocument.presentationml.slide+xml"/>
  <Override PartName="/ppt/slides/slide47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s/slide45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slides/slide43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slides/slide4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7" r:id="rId13"/>
    <p:sldId id="268" r:id="rId14"/>
    <p:sldId id="269" r:id="rId15"/>
    <p:sldId id="270" r:id="rId16"/>
    <p:sldId id="274" r:id="rId17"/>
    <p:sldId id="271" r:id="rId18"/>
    <p:sldId id="272" r:id="rId19"/>
    <p:sldId id="273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8" r:id="rId42"/>
    <p:sldId id="296" r:id="rId43"/>
    <p:sldId id="297" r:id="rId44"/>
    <p:sldId id="299" r:id="rId45"/>
    <p:sldId id="300" r:id="rId46"/>
    <p:sldId id="301" r:id="rId47"/>
    <p:sldId id="302" r:id="rId48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1074" autoAdjust="0"/>
  </p:normalViewPr>
  <p:slideViewPr>
    <p:cSldViewPr>
      <p:cViewPr varScale="1">
        <p:scale>
          <a:sx n="100" d="100"/>
          <a:sy n="100" d="100"/>
        </p:scale>
        <p:origin x="-750" y="-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85A36-33C8-4654-9D85-A3363CD7F870}" type="datetimeFigureOut">
              <a:rPr lang="zh-TW" altLang="en-US" smtClean="0"/>
              <a:t>2010/10/29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DAFB2-222D-4ED7-AE38-8EE1AA1C9A01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85A36-33C8-4654-9D85-A3363CD7F870}" type="datetimeFigureOut">
              <a:rPr lang="zh-TW" altLang="en-US" smtClean="0"/>
              <a:t>2010/10/29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DAFB2-222D-4ED7-AE38-8EE1AA1C9A01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85A36-33C8-4654-9D85-A3363CD7F870}" type="datetimeFigureOut">
              <a:rPr lang="zh-TW" altLang="en-US" smtClean="0"/>
              <a:t>2010/10/29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DAFB2-222D-4ED7-AE38-8EE1AA1C9A01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85A36-33C8-4654-9D85-A3363CD7F870}" type="datetimeFigureOut">
              <a:rPr lang="zh-TW" altLang="en-US" smtClean="0"/>
              <a:t>2010/10/29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DAFB2-222D-4ED7-AE38-8EE1AA1C9A01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85A36-33C8-4654-9D85-A3363CD7F870}" type="datetimeFigureOut">
              <a:rPr lang="zh-TW" altLang="en-US" smtClean="0"/>
              <a:t>2010/10/29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DAFB2-222D-4ED7-AE38-8EE1AA1C9A01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85A36-33C8-4654-9D85-A3363CD7F870}" type="datetimeFigureOut">
              <a:rPr lang="zh-TW" altLang="en-US" smtClean="0"/>
              <a:t>2010/10/29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DAFB2-222D-4ED7-AE38-8EE1AA1C9A01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85A36-33C8-4654-9D85-A3363CD7F870}" type="datetimeFigureOut">
              <a:rPr lang="zh-TW" altLang="en-US" smtClean="0"/>
              <a:t>2010/10/29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DAFB2-222D-4ED7-AE38-8EE1AA1C9A01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85A36-33C8-4654-9D85-A3363CD7F870}" type="datetimeFigureOut">
              <a:rPr lang="zh-TW" altLang="en-US" smtClean="0"/>
              <a:t>2010/10/29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DAFB2-222D-4ED7-AE38-8EE1AA1C9A01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85A36-33C8-4654-9D85-A3363CD7F870}" type="datetimeFigureOut">
              <a:rPr lang="zh-TW" altLang="en-US" smtClean="0"/>
              <a:t>2010/10/29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DAFB2-222D-4ED7-AE38-8EE1AA1C9A01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85A36-33C8-4654-9D85-A3363CD7F870}" type="datetimeFigureOut">
              <a:rPr lang="zh-TW" altLang="en-US" smtClean="0"/>
              <a:t>2010/10/29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DAFB2-222D-4ED7-AE38-8EE1AA1C9A01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85A36-33C8-4654-9D85-A3363CD7F870}" type="datetimeFigureOut">
              <a:rPr lang="zh-TW" altLang="en-US" smtClean="0"/>
              <a:t>2010/10/29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DAFB2-222D-4ED7-AE38-8EE1AA1C9A01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E85A36-33C8-4654-9D85-A3363CD7F870}" type="datetimeFigureOut">
              <a:rPr lang="zh-TW" altLang="en-US" smtClean="0"/>
              <a:t>2010/10/29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DDAFB2-222D-4ED7-AE38-8EE1AA1C9A01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tortoisehg.bitbucket.org/" TargetMode="External"/><Relationship Id="rId2" Type="http://schemas.openxmlformats.org/officeDocument/2006/relationships/hyperlink" Target="http://mercurial.selenic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lab.ez2learn.com:5566/tortoisehg-1.1.4-hg-1.6.4-x86.msi" TargetMode="External"/><Relationship Id="rId4" Type="http://schemas.openxmlformats.org/officeDocument/2006/relationships/hyperlink" Target="http://lab.ez2learn.com:5566/mercurial-1.6.4.msi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hyperlink" Target="http://hginit.com/" TargetMode="Externa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899592" y="3861048"/>
            <a:ext cx="7772400" cy="1470025"/>
          </a:xfrm>
        </p:spPr>
        <p:txBody>
          <a:bodyPr/>
          <a:lstStyle/>
          <a:p>
            <a:r>
              <a:rPr lang="en-US" altLang="zh-TW" dirty="0" smtClean="0"/>
              <a:t>Mercurial</a:t>
            </a:r>
            <a:r>
              <a:rPr lang="zh-TW" altLang="en-US" dirty="0" smtClean="0"/>
              <a:t>教學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617440" y="4988768"/>
            <a:ext cx="6400800" cy="1752600"/>
          </a:xfrm>
        </p:spPr>
        <p:txBody>
          <a:bodyPr/>
          <a:lstStyle/>
          <a:p>
            <a:r>
              <a:rPr lang="zh-TW" altLang="en-US" dirty="0" smtClean="0"/>
              <a:t>先進的分散式版本控制系統</a:t>
            </a:r>
            <a:endParaRPr lang="zh-TW" altLang="en-US" dirty="0"/>
          </a:p>
        </p:txBody>
      </p:sp>
      <p:pic>
        <p:nvPicPr>
          <p:cNvPr id="15362" name="Picture 2" descr="http://www.selenic.com/hg-logo/logo-droplets-200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635896" y="1412776"/>
            <a:ext cx="1905000" cy="2286001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面臨問題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別人到底改了什麼</a:t>
            </a:r>
            <a:r>
              <a:rPr lang="en-US" altLang="zh-TW" dirty="0" smtClean="0"/>
              <a:t>?</a:t>
            </a:r>
          </a:p>
          <a:p>
            <a:r>
              <a:rPr lang="zh-TW" altLang="en-US" dirty="0" smtClean="0"/>
              <a:t>我改的東西會不會跟別人也正在改</a:t>
            </a:r>
            <a:r>
              <a:rPr lang="en-US" altLang="zh-TW" dirty="0" smtClean="0"/>
              <a:t>?</a:t>
            </a:r>
          </a:p>
          <a:p>
            <a:r>
              <a:rPr lang="zh-TW" altLang="en-US" dirty="0" smtClean="0"/>
              <a:t>到底是哪個畜牲把程式改爛掉害我</a:t>
            </a:r>
            <a:r>
              <a:rPr lang="en-US" altLang="zh-TW" dirty="0" smtClean="0"/>
              <a:t>demo</a:t>
            </a:r>
            <a:r>
              <a:rPr lang="zh-TW" altLang="en-US" dirty="0" smtClean="0"/>
              <a:t>時當機被老闆電</a:t>
            </a:r>
            <a:r>
              <a:rPr lang="en-US" altLang="zh-TW" dirty="0" smtClean="0"/>
              <a:t>?</a:t>
            </a:r>
          </a:p>
          <a:p>
            <a:pPr>
              <a:buNone/>
            </a:pPr>
            <a:endParaRPr lang="zh-TW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共同協作問題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4" name="Picture 2" descr="C:\Users\Victor-mortal\Documents\My Dropbox\tango-icon-theme-0.8.90\32x32\places\folder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23928" y="2276872"/>
            <a:ext cx="1008112" cy="1008112"/>
          </a:xfrm>
          <a:prstGeom prst="rect">
            <a:avLst/>
          </a:prstGeom>
          <a:noFill/>
        </p:spPr>
      </p:pic>
      <p:sp>
        <p:nvSpPr>
          <p:cNvPr id="5" name="文字方塊 4"/>
          <p:cNvSpPr txBox="1"/>
          <p:nvPr/>
        </p:nvSpPr>
        <p:spPr>
          <a:xfrm>
            <a:off x="3851920" y="3284984"/>
            <a:ext cx="1266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FTP</a:t>
            </a:r>
            <a:r>
              <a:rPr lang="zh-TW" altLang="en-US" dirty="0" smtClean="0"/>
              <a:t> 檔案庫</a:t>
            </a:r>
            <a:endParaRPr lang="zh-TW" altLang="en-US" dirty="0"/>
          </a:p>
        </p:txBody>
      </p:sp>
      <p:pic>
        <p:nvPicPr>
          <p:cNvPr id="6" name="Picture 2" descr="C:\Users\Victor-mortal\Documents\My Dropbox\tango-icon-theme-0.8.90\32x32\places\folder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71600" y="4653136"/>
            <a:ext cx="1008112" cy="1008112"/>
          </a:xfrm>
          <a:prstGeom prst="rect">
            <a:avLst/>
          </a:prstGeom>
          <a:noFill/>
        </p:spPr>
      </p:pic>
      <p:sp>
        <p:nvSpPr>
          <p:cNvPr id="7" name="文字方塊 6"/>
          <p:cNvSpPr txBox="1"/>
          <p:nvPr/>
        </p:nvSpPr>
        <p:spPr>
          <a:xfrm>
            <a:off x="899592" y="5661248"/>
            <a:ext cx="1391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/>
              <a:t>張三 資料夾</a:t>
            </a:r>
            <a:endParaRPr lang="zh-TW" altLang="en-US" dirty="0"/>
          </a:p>
        </p:txBody>
      </p:sp>
      <p:pic>
        <p:nvPicPr>
          <p:cNvPr id="8" name="Picture 2" descr="C:\Users\Victor-mortal\Documents\My Dropbox\tango-icon-theme-0.8.90\32x32\places\folder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203848" y="4653136"/>
            <a:ext cx="1008112" cy="1008112"/>
          </a:xfrm>
          <a:prstGeom prst="rect">
            <a:avLst/>
          </a:prstGeom>
          <a:noFill/>
        </p:spPr>
      </p:pic>
      <p:sp>
        <p:nvSpPr>
          <p:cNvPr id="9" name="文字方塊 8"/>
          <p:cNvSpPr txBox="1"/>
          <p:nvPr/>
        </p:nvSpPr>
        <p:spPr>
          <a:xfrm>
            <a:off x="3131840" y="5661248"/>
            <a:ext cx="1391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/>
              <a:t>王五 資料夾</a:t>
            </a:r>
            <a:endParaRPr lang="zh-TW" altLang="en-US" dirty="0"/>
          </a:p>
        </p:txBody>
      </p:sp>
      <p:pic>
        <p:nvPicPr>
          <p:cNvPr id="10" name="Picture 2" descr="C:\Users\Victor-mortal\Documents\My Dropbox\tango-icon-theme-0.8.90\32x32\places\folder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436096" y="4653136"/>
            <a:ext cx="1008112" cy="1008112"/>
          </a:xfrm>
          <a:prstGeom prst="rect">
            <a:avLst/>
          </a:prstGeom>
          <a:noFill/>
        </p:spPr>
      </p:pic>
      <p:sp>
        <p:nvSpPr>
          <p:cNvPr id="11" name="文字方塊 10"/>
          <p:cNvSpPr txBox="1"/>
          <p:nvPr/>
        </p:nvSpPr>
        <p:spPr>
          <a:xfrm>
            <a:off x="5364088" y="5651956"/>
            <a:ext cx="1391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/>
              <a:t>李四 資料夾</a:t>
            </a:r>
            <a:endParaRPr lang="zh-TW" altLang="en-US" dirty="0"/>
          </a:p>
        </p:txBody>
      </p:sp>
      <p:pic>
        <p:nvPicPr>
          <p:cNvPr id="12" name="Picture 2" descr="C:\Users\Victor-mortal\Documents\My Dropbox\tango-icon-theme-0.8.90\32x32\places\folder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452320" y="4653136"/>
            <a:ext cx="1008112" cy="1008112"/>
          </a:xfrm>
          <a:prstGeom prst="rect">
            <a:avLst/>
          </a:prstGeom>
          <a:noFill/>
        </p:spPr>
      </p:pic>
      <p:sp>
        <p:nvSpPr>
          <p:cNvPr id="13" name="文字方塊 12"/>
          <p:cNvSpPr txBox="1"/>
          <p:nvPr/>
        </p:nvSpPr>
        <p:spPr>
          <a:xfrm>
            <a:off x="7380312" y="5651956"/>
            <a:ext cx="1391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/>
              <a:t>阿貓 資料夾</a:t>
            </a:r>
            <a:endParaRPr lang="zh-TW" altLang="en-US" dirty="0"/>
          </a:p>
        </p:txBody>
      </p:sp>
      <p:cxnSp>
        <p:nvCxnSpPr>
          <p:cNvPr id="14" name="肘形接點 13"/>
          <p:cNvCxnSpPr>
            <a:stCxn id="6" idx="0"/>
            <a:endCxn id="5" idx="2"/>
          </p:cNvCxnSpPr>
          <p:nvPr/>
        </p:nvCxnSpPr>
        <p:spPr>
          <a:xfrm rot="5400000" flipH="1" flipV="1">
            <a:off x="2481051" y="2648921"/>
            <a:ext cx="998820" cy="3009611"/>
          </a:xfrm>
          <a:prstGeom prst="bentConnector3">
            <a:avLst>
              <a:gd name="adj1" fmla="val 50000"/>
            </a:avLst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肘形接點 14"/>
          <p:cNvCxnSpPr>
            <a:stCxn id="8" idx="0"/>
            <a:endCxn id="5" idx="2"/>
          </p:cNvCxnSpPr>
          <p:nvPr/>
        </p:nvCxnSpPr>
        <p:spPr>
          <a:xfrm rot="5400000" flipH="1" flipV="1">
            <a:off x="3597175" y="3765045"/>
            <a:ext cx="998820" cy="777363"/>
          </a:xfrm>
          <a:prstGeom prst="bentConnector3">
            <a:avLst>
              <a:gd name="adj1" fmla="val 50000"/>
            </a:avLst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肘形接點 15"/>
          <p:cNvCxnSpPr>
            <a:stCxn id="10" idx="0"/>
            <a:endCxn id="5" idx="2"/>
          </p:cNvCxnSpPr>
          <p:nvPr/>
        </p:nvCxnSpPr>
        <p:spPr>
          <a:xfrm rot="16200000" flipV="1">
            <a:off x="4713300" y="3426283"/>
            <a:ext cx="998820" cy="1454885"/>
          </a:xfrm>
          <a:prstGeom prst="bentConnector3">
            <a:avLst>
              <a:gd name="adj1" fmla="val 50000"/>
            </a:avLst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肘形接點 16"/>
          <p:cNvCxnSpPr>
            <a:stCxn id="12" idx="0"/>
            <a:endCxn id="5" idx="2"/>
          </p:cNvCxnSpPr>
          <p:nvPr/>
        </p:nvCxnSpPr>
        <p:spPr>
          <a:xfrm rot="16200000" flipV="1">
            <a:off x="5721412" y="2418171"/>
            <a:ext cx="998820" cy="3471109"/>
          </a:xfrm>
          <a:prstGeom prst="bentConnector3">
            <a:avLst>
              <a:gd name="adj1" fmla="val 50000"/>
            </a:avLst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群組 19"/>
          <p:cNvGrpSpPr/>
          <p:nvPr/>
        </p:nvGrpSpPr>
        <p:grpSpPr>
          <a:xfrm>
            <a:off x="3059832" y="2348880"/>
            <a:ext cx="779381" cy="1089412"/>
            <a:chOff x="3203848" y="2492896"/>
            <a:chExt cx="779381" cy="1089412"/>
          </a:xfrm>
        </p:grpSpPr>
        <p:pic>
          <p:nvPicPr>
            <p:cNvPr id="20482" name="Picture 2" descr="C:\Users\Victor-mortal\Documents\My Dropbox\tango-icon-theme-0.8.90\32x32\actions\format-justify-fill.png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3275856" y="2492896"/>
              <a:ext cx="664840" cy="664840"/>
            </a:xfrm>
            <a:prstGeom prst="rect">
              <a:avLst/>
            </a:prstGeom>
            <a:noFill/>
          </p:spPr>
        </p:pic>
        <p:sp>
          <p:nvSpPr>
            <p:cNvPr id="19" name="文字方塊 18"/>
            <p:cNvSpPr txBox="1"/>
            <p:nvPr/>
          </p:nvSpPr>
          <p:spPr>
            <a:xfrm>
              <a:off x="3203848" y="3212976"/>
              <a:ext cx="7793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dirty="0" smtClean="0"/>
                <a:t>檔案</a:t>
              </a:r>
              <a:r>
                <a:rPr lang="en-US" altLang="zh-TW" dirty="0" smtClean="0"/>
                <a:t>A</a:t>
              </a:r>
              <a:endParaRPr lang="zh-TW" altLang="en-US" dirty="0"/>
            </a:p>
          </p:txBody>
        </p:sp>
      </p:grpSp>
      <p:grpSp>
        <p:nvGrpSpPr>
          <p:cNvPr id="21" name="群組 20"/>
          <p:cNvGrpSpPr/>
          <p:nvPr/>
        </p:nvGrpSpPr>
        <p:grpSpPr>
          <a:xfrm>
            <a:off x="1187624" y="4581128"/>
            <a:ext cx="779381" cy="1089412"/>
            <a:chOff x="3203848" y="2492896"/>
            <a:chExt cx="779381" cy="1089412"/>
          </a:xfrm>
        </p:grpSpPr>
        <p:pic>
          <p:nvPicPr>
            <p:cNvPr id="22" name="Picture 2" descr="C:\Users\Victor-mortal\Documents\My Dropbox\tango-icon-theme-0.8.90\32x32\actions\format-justify-fill.png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3275856" y="2492896"/>
              <a:ext cx="664840" cy="664840"/>
            </a:xfrm>
            <a:prstGeom prst="rect">
              <a:avLst/>
            </a:prstGeom>
            <a:noFill/>
          </p:spPr>
        </p:pic>
        <p:sp>
          <p:nvSpPr>
            <p:cNvPr id="23" name="文字方塊 22"/>
            <p:cNvSpPr txBox="1"/>
            <p:nvPr/>
          </p:nvSpPr>
          <p:spPr>
            <a:xfrm>
              <a:off x="3203848" y="3212976"/>
              <a:ext cx="7793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dirty="0" smtClean="0"/>
                <a:t>檔案</a:t>
              </a:r>
              <a:r>
                <a:rPr lang="en-US" altLang="zh-TW" dirty="0" smtClean="0"/>
                <a:t>A</a:t>
              </a:r>
              <a:endParaRPr lang="zh-TW" altLang="en-US" dirty="0"/>
            </a:p>
          </p:txBody>
        </p:sp>
      </p:grpSp>
      <p:grpSp>
        <p:nvGrpSpPr>
          <p:cNvPr id="24" name="群組 23"/>
          <p:cNvGrpSpPr/>
          <p:nvPr/>
        </p:nvGrpSpPr>
        <p:grpSpPr>
          <a:xfrm>
            <a:off x="3491880" y="4653136"/>
            <a:ext cx="779381" cy="1089412"/>
            <a:chOff x="3203848" y="2492896"/>
            <a:chExt cx="779381" cy="1089412"/>
          </a:xfrm>
        </p:grpSpPr>
        <p:pic>
          <p:nvPicPr>
            <p:cNvPr id="25" name="Picture 2" descr="C:\Users\Victor-mortal\Documents\My Dropbox\tango-icon-theme-0.8.90\32x32\actions\format-justify-fill.png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3275856" y="2492896"/>
              <a:ext cx="664840" cy="664840"/>
            </a:xfrm>
            <a:prstGeom prst="rect">
              <a:avLst/>
            </a:prstGeom>
            <a:noFill/>
          </p:spPr>
        </p:pic>
        <p:sp>
          <p:nvSpPr>
            <p:cNvPr id="26" name="文字方塊 25"/>
            <p:cNvSpPr txBox="1"/>
            <p:nvPr/>
          </p:nvSpPr>
          <p:spPr>
            <a:xfrm>
              <a:off x="3203848" y="3212976"/>
              <a:ext cx="7793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dirty="0" smtClean="0"/>
                <a:t>檔案</a:t>
              </a:r>
              <a:r>
                <a:rPr lang="en-US" altLang="zh-TW" dirty="0" smtClean="0"/>
                <a:t>A</a:t>
              </a:r>
              <a:endParaRPr lang="zh-TW" altLang="en-US" dirty="0"/>
            </a:p>
          </p:txBody>
        </p:sp>
      </p:grpSp>
      <p:grpSp>
        <p:nvGrpSpPr>
          <p:cNvPr id="27" name="群組 26"/>
          <p:cNvGrpSpPr/>
          <p:nvPr/>
        </p:nvGrpSpPr>
        <p:grpSpPr>
          <a:xfrm>
            <a:off x="1187624" y="4581128"/>
            <a:ext cx="894797" cy="1089412"/>
            <a:chOff x="3203848" y="2492896"/>
            <a:chExt cx="894797" cy="1089412"/>
          </a:xfrm>
        </p:grpSpPr>
        <p:pic>
          <p:nvPicPr>
            <p:cNvPr id="28" name="Picture 2" descr="C:\Users\Victor-mortal\Documents\My Dropbox\tango-icon-theme-0.8.90\32x32\actions\format-justify-fill.png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3275856" y="2492896"/>
              <a:ext cx="664840" cy="664840"/>
            </a:xfrm>
            <a:prstGeom prst="rect">
              <a:avLst/>
            </a:prstGeom>
            <a:noFill/>
          </p:spPr>
        </p:pic>
        <p:sp>
          <p:nvSpPr>
            <p:cNvPr id="29" name="文字方塊 28"/>
            <p:cNvSpPr txBox="1"/>
            <p:nvPr/>
          </p:nvSpPr>
          <p:spPr>
            <a:xfrm>
              <a:off x="3203848" y="3212976"/>
              <a:ext cx="89479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dirty="0" smtClean="0"/>
                <a:t>檔案</a:t>
              </a:r>
              <a:r>
                <a:rPr lang="en-US" altLang="zh-TW" dirty="0" smtClean="0"/>
                <a:t>A</a:t>
              </a:r>
              <a:r>
                <a:rPr lang="zh-TW" altLang="en-US" dirty="0" smtClean="0"/>
                <a:t>*</a:t>
              </a:r>
              <a:endParaRPr lang="zh-TW" altLang="en-US" dirty="0"/>
            </a:p>
          </p:txBody>
        </p:sp>
      </p:grpSp>
      <p:grpSp>
        <p:nvGrpSpPr>
          <p:cNvPr id="30" name="群組 29"/>
          <p:cNvGrpSpPr/>
          <p:nvPr/>
        </p:nvGrpSpPr>
        <p:grpSpPr>
          <a:xfrm>
            <a:off x="3491880" y="4653136"/>
            <a:ext cx="1010213" cy="1089412"/>
            <a:chOff x="3203848" y="2492896"/>
            <a:chExt cx="1010213" cy="1089412"/>
          </a:xfrm>
        </p:grpSpPr>
        <p:pic>
          <p:nvPicPr>
            <p:cNvPr id="31" name="Picture 2" descr="C:\Users\Victor-mortal\Documents\My Dropbox\tango-icon-theme-0.8.90\32x32\actions\format-justify-fill.png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3275856" y="2492896"/>
              <a:ext cx="664840" cy="664840"/>
            </a:xfrm>
            <a:prstGeom prst="rect">
              <a:avLst/>
            </a:prstGeom>
            <a:noFill/>
          </p:spPr>
        </p:pic>
        <p:sp>
          <p:nvSpPr>
            <p:cNvPr id="32" name="文字方塊 31"/>
            <p:cNvSpPr txBox="1"/>
            <p:nvPr/>
          </p:nvSpPr>
          <p:spPr>
            <a:xfrm>
              <a:off x="3203848" y="3212976"/>
              <a:ext cx="10102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dirty="0" smtClean="0"/>
                <a:t>檔案</a:t>
              </a:r>
              <a:r>
                <a:rPr lang="en-US" altLang="zh-TW" dirty="0" smtClean="0"/>
                <a:t>A</a:t>
              </a:r>
              <a:r>
                <a:rPr lang="zh-TW" altLang="en-US" dirty="0" smtClean="0"/>
                <a:t>**</a:t>
              </a:r>
              <a:endParaRPr lang="zh-TW" altLang="en-US"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0485 -0.33588 L -7.5E-6 3.21767E-6 " pathEditMode="relative" ptsTypes="AA">
                                      <p:cBhvr>
                                        <p:cTn id="6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5521 -0.33588 L 2.5E-6 3.21767E-6 " pathEditMode="relative" ptsTypes="AA">
                                      <p:cBhvr>
                                        <p:cTn id="10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4.99884E-6 L 0.20156 -0.33125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1" y="-166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268 -4.43673E-6 L -0.06789 -0.33125 " pathEditMode="relative" rAng="0" ptsTypes="AA">
                                      <p:cBhvr>
                                        <p:cTn id="42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" y="-166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Mercurial</a:t>
            </a:r>
            <a:r>
              <a:rPr lang="zh-TW" altLang="en-US" dirty="0" smtClean="0"/>
              <a:t>版本控制系統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 smtClean="0"/>
              <a:t>解決上列的所有問題</a:t>
            </a:r>
            <a:endParaRPr lang="en-US" altLang="zh-TW" dirty="0" smtClean="0"/>
          </a:p>
          <a:p>
            <a:r>
              <a:rPr lang="zh-TW" altLang="en-US" dirty="0" smtClean="0"/>
              <a:t>分散式的版本控制系統</a:t>
            </a:r>
            <a:endParaRPr lang="en-US" altLang="zh-TW" dirty="0" smtClean="0"/>
          </a:p>
          <a:p>
            <a:r>
              <a:rPr lang="zh-TW" altLang="en-US" dirty="0" smtClean="0"/>
              <a:t>簡單好學易用</a:t>
            </a:r>
            <a:endParaRPr lang="en-US" altLang="zh-TW" dirty="0" smtClean="0"/>
          </a:p>
          <a:p>
            <a:r>
              <a:rPr lang="zh-TW" altLang="en-US" dirty="0" smtClean="0"/>
              <a:t>功能強大</a:t>
            </a:r>
            <a:endParaRPr lang="en-US" altLang="zh-TW" dirty="0" smtClean="0"/>
          </a:p>
          <a:p>
            <a:r>
              <a:rPr lang="zh-TW" altLang="en-US" dirty="0" smtClean="0"/>
              <a:t>以</a:t>
            </a:r>
            <a:r>
              <a:rPr lang="en-US" altLang="zh-TW" dirty="0" smtClean="0"/>
              <a:t>Python</a:t>
            </a:r>
            <a:r>
              <a:rPr lang="zh-TW" altLang="en-US" dirty="0" smtClean="0"/>
              <a:t>實作 </a:t>
            </a:r>
            <a:r>
              <a:rPr lang="en-US" altLang="zh-TW" dirty="0" smtClean="0"/>
              <a:t>–</a:t>
            </a:r>
            <a:r>
              <a:rPr lang="zh-TW" altLang="en-US" dirty="0" smtClean="0"/>
              <a:t> 容易擴充</a:t>
            </a:r>
            <a:endParaRPr lang="en-US" altLang="zh-TW" dirty="0" smtClean="0"/>
          </a:p>
          <a:p>
            <a:r>
              <a:rPr lang="zh-TW" altLang="en-US" dirty="0" smtClean="0"/>
              <a:t>有免費的線上檔案庫可以使用</a:t>
            </a:r>
            <a:endParaRPr lang="en-US" altLang="zh-TW" dirty="0" smtClean="0"/>
          </a:p>
          <a:p>
            <a:pPr lvl="1"/>
            <a:r>
              <a:rPr lang="en-US" altLang="zh-TW" dirty="0" smtClean="0"/>
              <a:t>Bitbucket.org</a:t>
            </a:r>
          </a:p>
          <a:p>
            <a:pPr>
              <a:buNone/>
            </a:pPr>
            <a:endParaRPr lang="en-US" altLang="zh-TW" dirty="0"/>
          </a:p>
          <a:p>
            <a:pPr>
              <a:buNone/>
            </a:pPr>
            <a:endParaRPr lang="en-US" altLang="zh-TW" dirty="0" smtClean="0"/>
          </a:p>
          <a:p>
            <a:endParaRPr lang="en-US" altLang="zh-TW" dirty="0"/>
          </a:p>
          <a:p>
            <a:pPr>
              <a:buNone/>
            </a:pPr>
            <a:endParaRPr lang="en-US" altLang="zh-TW" dirty="0" smtClean="0"/>
          </a:p>
        </p:txBody>
      </p:sp>
      <p:pic>
        <p:nvPicPr>
          <p:cNvPr id="5" name="Picture 2" descr="http://www.selenic.com/hg-logo/logo-droplets-200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660232" y="3933056"/>
            <a:ext cx="1905000" cy="2286001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建立</a:t>
            </a:r>
            <a:r>
              <a:rPr lang="en-US" altLang="zh-TW" dirty="0" smtClean="0"/>
              <a:t>HG</a:t>
            </a:r>
            <a:r>
              <a:rPr lang="zh-TW" altLang="en-US" dirty="0" smtClean="0"/>
              <a:t>檔案庫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用</a:t>
            </a:r>
            <a:r>
              <a:rPr lang="en-US" altLang="zh-TW" dirty="0" smtClean="0"/>
              <a:t>GUI</a:t>
            </a:r>
            <a:r>
              <a:rPr lang="zh-TW" altLang="en-US" dirty="0" smtClean="0"/>
              <a:t>照右圖按</a:t>
            </a:r>
          </a:p>
          <a:p>
            <a:r>
              <a:rPr lang="zh-TW" altLang="en-US" dirty="0" smtClean="0"/>
              <a:t>或著打指令</a:t>
            </a:r>
            <a:endParaRPr lang="en-US" altLang="zh-TW" dirty="0" smtClean="0"/>
          </a:p>
          <a:p>
            <a:pPr lvl="1"/>
            <a:r>
              <a:rPr lang="en-US" altLang="zh-TW" dirty="0" err="1" smtClean="0"/>
              <a:t>cd</a:t>
            </a:r>
            <a:r>
              <a:rPr lang="en-US" altLang="zh-TW" dirty="0" smtClean="0"/>
              <a:t> path/to/create</a:t>
            </a:r>
          </a:p>
          <a:p>
            <a:pPr lvl="1"/>
            <a:r>
              <a:rPr lang="en-US" altLang="zh-TW" dirty="0" smtClean="0"/>
              <a:t>hg init</a:t>
            </a:r>
            <a:endParaRPr lang="en-US" altLang="zh-TW" dirty="0"/>
          </a:p>
        </p:txBody>
      </p:sp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2" cstate="print"/>
          <a:srcRect l="14400" t="46080" r="59501" b="18641"/>
          <a:stretch>
            <a:fillRect/>
          </a:stretch>
        </p:blipFill>
        <p:spPr bwMode="auto">
          <a:xfrm>
            <a:off x="4644008" y="1340768"/>
            <a:ext cx="4176464" cy="35283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860032" y="5085184"/>
            <a:ext cx="3990975" cy="1552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橢圓 6"/>
          <p:cNvSpPr/>
          <p:nvPr/>
        </p:nvSpPr>
        <p:spPr>
          <a:xfrm>
            <a:off x="6516216" y="3429000"/>
            <a:ext cx="2448272" cy="360040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橢圓 7"/>
          <p:cNvSpPr/>
          <p:nvPr/>
        </p:nvSpPr>
        <p:spPr>
          <a:xfrm>
            <a:off x="4644008" y="3717032"/>
            <a:ext cx="2160240" cy="288032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橢圓 8"/>
          <p:cNvSpPr/>
          <p:nvPr/>
        </p:nvSpPr>
        <p:spPr>
          <a:xfrm>
            <a:off x="6876256" y="6237312"/>
            <a:ext cx="1224136" cy="288032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 smtClean="0"/>
              <a:t> 等等</a:t>
            </a:r>
            <a:r>
              <a:rPr lang="en-US" altLang="zh-TW" dirty="0" smtClean="0"/>
              <a:t>… </a:t>
            </a:r>
            <a:r>
              <a:rPr lang="zh-TW" altLang="en-US" dirty="0" smtClean="0"/>
              <a:t>為什麼是</a:t>
            </a:r>
            <a:r>
              <a:rPr lang="en-US" altLang="zh-TW" dirty="0" smtClean="0"/>
              <a:t>hg?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987824" y="1916832"/>
            <a:ext cx="3168352" cy="37038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新增追蹤檔案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用</a:t>
            </a:r>
            <a:r>
              <a:rPr lang="en-US" altLang="zh-TW" dirty="0" smtClean="0"/>
              <a:t>GUI</a:t>
            </a:r>
            <a:r>
              <a:rPr lang="zh-TW" altLang="en-US" dirty="0" smtClean="0"/>
              <a:t>照右圖按</a:t>
            </a:r>
          </a:p>
          <a:p>
            <a:r>
              <a:rPr lang="zh-TW" altLang="en-US" dirty="0" smtClean="0"/>
              <a:t>或輸入指令</a:t>
            </a:r>
            <a:endParaRPr lang="en-US" altLang="zh-TW" dirty="0" smtClean="0"/>
          </a:p>
          <a:p>
            <a:pPr lvl="1"/>
            <a:r>
              <a:rPr lang="en-US" altLang="zh-TW" dirty="0" smtClean="0"/>
              <a:t>hg add hello.py</a:t>
            </a:r>
            <a:endParaRPr lang="zh-TW" altLang="en-US" dirty="0"/>
          </a:p>
        </p:txBody>
      </p:sp>
      <p:pic>
        <p:nvPicPr>
          <p:cNvPr id="24578" name="Picture 2"/>
          <p:cNvPicPr>
            <a:picLocks noChangeAspect="1" noChangeArrowheads="1"/>
          </p:cNvPicPr>
          <p:nvPr/>
        </p:nvPicPr>
        <p:blipFill>
          <a:blip r:embed="rId2" cstate="print"/>
          <a:srcRect l="34422" t="43200" r="38350" b="8287"/>
          <a:stretch>
            <a:fillRect/>
          </a:stretch>
        </p:blipFill>
        <p:spPr bwMode="auto">
          <a:xfrm>
            <a:off x="4283968" y="1484784"/>
            <a:ext cx="4356992" cy="48519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橢圓 4"/>
          <p:cNvSpPr/>
          <p:nvPr/>
        </p:nvSpPr>
        <p:spPr>
          <a:xfrm>
            <a:off x="7308304" y="1844824"/>
            <a:ext cx="1944216" cy="360040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橢圓 5"/>
          <p:cNvSpPr/>
          <p:nvPr/>
        </p:nvSpPr>
        <p:spPr>
          <a:xfrm>
            <a:off x="5796136" y="3933056"/>
            <a:ext cx="2808312" cy="360040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橢圓 6"/>
          <p:cNvSpPr/>
          <p:nvPr/>
        </p:nvSpPr>
        <p:spPr>
          <a:xfrm>
            <a:off x="4427984" y="4509120"/>
            <a:ext cx="1368152" cy="288032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藍色十字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表示已新增將追蹤的，但是尚未實際送出</a:t>
            </a:r>
            <a:r>
              <a:rPr lang="en-US" altLang="zh-TW" dirty="0" smtClean="0"/>
              <a:t>commit</a:t>
            </a:r>
            <a:endParaRPr lang="zh-TW" altLang="en-US" dirty="0"/>
          </a:p>
        </p:txBody>
      </p:sp>
      <p:pic>
        <p:nvPicPr>
          <p:cNvPr id="286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411760" y="2852936"/>
            <a:ext cx="4352925" cy="3219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送出</a:t>
            </a:r>
            <a:r>
              <a:rPr lang="en-US" altLang="zh-TW" dirty="0" smtClean="0"/>
              <a:t>commit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在資料夾空白處點右鍵</a:t>
            </a:r>
            <a:endParaRPr lang="en-US" altLang="zh-TW" dirty="0" smtClean="0"/>
          </a:p>
          <a:p>
            <a:r>
              <a:rPr lang="zh-TW" altLang="en-US" dirty="0" smtClean="0"/>
              <a:t>選擇</a:t>
            </a:r>
            <a:r>
              <a:rPr lang="en-US" altLang="zh-TW" dirty="0" smtClean="0"/>
              <a:t>HG commit</a:t>
            </a:r>
          </a:p>
          <a:p>
            <a:r>
              <a:rPr lang="zh-TW" altLang="en-US" dirty="0" smtClean="0"/>
              <a:t>或輸入指令</a:t>
            </a:r>
            <a:endParaRPr lang="en-US" altLang="zh-TW" dirty="0" smtClean="0"/>
          </a:p>
          <a:p>
            <a:pPr lvl="1"/>
            <a:r>
              <a:rPr lang="en-US" altLang="zh-TW" dirty="0" smtClean="0"/>
              <a:t>hg commit –m “</a:t>
            </a:r>
            <a:r>
              <a:rPr lang="zh-TW" altLang="en-US" dirty="0" smtClean="0"/>
              <a:t>修改註記</a:t>
            </a:r>
            <a:r>
              <a:rPr lang="en-US" altLang="zh-TW" dirty="0" smtClean="0"/>
              <a:t>”</a:t>
            </a:r>
            <a:endParaRPr lang="zh-TW" altLang="en-US" dirty="0"/>
          </a:p>
        </p:txBody>
      </p:sp>
      <p:pic>
        <p:nvPicPr>
          <p:cNvPr id="25602" name="Picture 2"/>
          <p:cNvPicPr>
            <a:picLocks noChangeAspect="1" noChangeArrowheads="1"/>
          </p:cNvPicPr>
          <p:nvPr/>
        </p:nvPicPr>
        <p:blipFill>
          <a:blip r:embed="rId2" cstate="print"/>
          <a:srcRect l="31050" t="22320" r="50501" b="28001"/>
          <a:stretch>
            <a:fillRect/>
          </a:stretch>
        </p:blipFill>
        <p:spPr bwMode="auto">
          <a:xfrm>
            <a:off x="5508104" y="1412776"/>
            <a:ext cx="2952328" cy="4968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橢圓 4"/>
          <p:cNvSpPr/>
          <p:nvPr/>
        </p:nvSpPr>
        <p:spPr>
          <a:xfrm>
            <a:off x="8100392" y="2204864"/>
            <a:ext cx="576064" cy="576064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橢圓 5"/>
          <p:cNvSpPr/>
          <p:nvPr/>
        </p:nvSpPr>
        <p:spPr>
          <a:xfrm>
            <a:off x="5508104" y="4509120"/>
            <a:ext cx="2664296" cy="360040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輸入註記</a:t>
            </a:r>
            <a:endParaRPr lang="zh-TW" altLang="en-US" dirty="0"/>
          </a:p>
        </p:txBody>
      </p:sp>
      <p:pic>
        <p:nvPicPr>
          <p:cNvPr id="266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03648" y="1556792"/>
            <a:ext cx="6477000" cy="4886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橢圓 4"/>
          <p:cNvSpPr/>
          <p:nvPr/>
        </p:nvSpPr>
        <p:spPr>
          <a:xfrm>
            <a:off x="1331640" y="2564904"/>
            <a:ext cx="1944216" cy="792088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橢圓 5"/>
          <p:cNvSpPr/>
          <p:nvPr/>
        </p:nvSpPr>
        <p:spPr>
          <a:xfrm>
            <a:off x="1115616" y="4005064"/>
            <a:ext cx="2664296" cy="1656184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橢圓 6"/>
          <p:cNvSpPr/>
          <p:nvPr/>
        </p:nvSpPr>
        <p:spPr>
          <a:xfrm>
            <a:off x="4427984" y="3861048"/>
            <a:ext cx="3240360" cy="1656184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文字方塊 7"/>
          <p:cNvSpPr txBox="1"/>
          <p:nvPr/>
        </p:nvSpPr>
        <p:spPr>
          <a:xfrm>
            <a:off x="1475656" y="5085184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/>
              <a:t>更動檔案的列表</a:t>
            </a:r>
            <a:endParaRPr lang="zh-TW" altLang="en-US" dirty="0"/>
          </a:p>
        </p:txBody>
      </p:sp>
      <p:sp>
        <p:nvSpPr>
          <p:cNvPr id="9" name="文字方塊 8"/>
          <p:cNvSpPr txBox="1"/>
          <p:nvPr/>
        </p:nvSpPr>
        <p:spPr>
          <a:xfrm>
            <a:off x="5148064" y="5085184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/>
              <a:t>檔案變動的細節</a:t>
            </a:r>
            <a:endParaRPr lang="zh-TW" altLang="en-US" dirty="0"/>
          </a:p>
        </p:txBody>
      </p:sp>
      <p:sp>
        <p:nvSpPr>
          <p:cNvPr id="10" name="文字方塊 9"/>
          <p:cNvSpPr txBox="1"/>
          <p:nvPr/>
        </p:nvSpPr>
        <p:spPr>
          <a:xfrm>
            <a:off x="2699792" y="3212976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/>
              <a:t>這次改變的註記</a:t>
            </a:r>
            <a:endParaRPr lang="zh-TW" altLang="en-US" dirty="0"/>
          </a:p>
        </p:txBody>
      </p:sp>
      <p:sp>
        <p:nvSpPr>
          <p:cNvPr id="11" name="橢圓 10"/>
          <p:cNvSpPr/>
          <p:nvPr/>
        </p:nvSpPr>
        <p:spPr>
          <a:xfrm>
            <a:off x="1475656" y="1988840"/>
            <a:ext cx="639688" cy="567680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綠勾勾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綠勾勾表示檔案已追蹤，且未修改</a:t>
            </a:r>
            <a:endParaRPr lang="zh-TW" altLang="en-US" dirty="0"/>
          </a:p>
        </p:txBody>
      </p:sp>
      <p:pic>
        <p:nvPicPr>
          <p:cNvPr id="276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907704" y="2852936"/>
            <a:ext cx="4352925" cy="3219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Mercurial</a:t>
            </a:r>
            <a:r>
              <a:rPr lang="zh-TW" altLang="en-US" dirty="0" smtClean="0"/>
              <a:t> 下載與安裝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Mercurial</a:t>
            </a:r>
            <a:r>
              <a:rPr lang="zh-TW" altLang="en-US" dirty="0" smtClean="0"/>
              <a:t>官網</a:t>
            </a:r>
            <a:r>
              <a:rPr lang="en-US" altLang="zh-TW" dirty="0" smtClean="0"/>
              <a:t>:</a:t>
            </a:r>
            <a:r>
              <a:rPr lang="zh-TW" altLang="en-US" dirty="0" smtClean="0"/>
              <a:t> </a:t>
            </a:r>
            <a:endParaRPr lang="en-US" altLang="zh-TW" dirty="0" smtClean="0">
              <a:hlinkClick r:id="rId2"/>
            </a:endParaRPr>
          </a:p>
          <a:p>
            <a:pPr lvl="1"/>
            <a:r>
              <a:rPr lang="en-US" altLang="zh-TW" dirty="0" smtClean="0">
                <a:hlinkClick r:id="rId2"/>
              </a:rPr>
              <a:t>http://mercurial.selenic.com/</a:t>
            </a:r>
            <a:endParaRPr lang="en-US" altLang="zh-TW" dirty="0" smtClean="0"/>
          </a:p>
          <a:p>
            <a:r>
              <a:rPr lang="en-US" altLang="zh-TW" dirty="0" err="1" smtClean="0"/>
              <a:t>TortoiseHg</a:t>
            </a:r>
            <a:endParaRPr lang="en-US" altLang="zh-TW" dirty="0" smtClean="0"/>
          </a:p>
          <a:p>
            <a:pPr lvl="1"/>
            <a:r>
              <a:rPr lang="en-US" altLang="zh-TW" dirty="0" smtClean="0">
                <a:hlinkClick r:id="rId3"/>
              </a:rPr>
              <a:t>http://tortoisehg.bitbucket.org/</a:t>
            </a:r>
            <a:endParaRPr lang="en-US" altLang="zh-TW" dirty="0" smtClean="0"/>
          </a:p>
          <a:p>
            <a:r>
              <a:rPr lang="zh-TW" altLang="en-US" dirty="0" smtClean="0"/>
              <a:t>下載網址</a:t>
            </a:r>
            <a:r>
              <a:rPr lang="en-US" altLang="zh-TW" dirty="0" smtClean="0"/>
              <a:t>:</a:t>
            </a:r>
          </a:p>
          <a:p>
            <a:pPr lvl="1"/>
            <a:r>
              <a:rPr lang="en-US" altLang="zh-TW" dirty="0" smtClean="0">
                <a:hlinkClick r:id="rId4"/>
              </a:rPr>
              <a:t>http://lab.ez2learn.com:5566/mercurial-1.6.4.msi</a:t>
            </a:r>
            <a:endParaRPr lang="en-US" altLang="zh-TW" dirty="0" smtClean="0"/>
          </a:p>
          <a:p>
            <a:pPr lvl="1"/>
            <a:r>
              <a:rPr lang="en-US" altLang="zh-TW" dirty="0" smtClean="0">
                <a:hlinkClick r:id="rId5"/>
              </a:rPr>
              <a:t>http://lab.ez2learn.com:5566/tortoisehg-1.1.4-hg-1.6.4-x86.msi</a:t>
            </a:r>
            <a:endParaRPr lang="en-US" altLang="zh-TW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進行改版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29699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27584" y="1484784"/>
            <a:ext cx="7581900" cy="5095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紅色驚嘆號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表示自從上次</a:t>
            </a:r>
            <a:r>
              <a:rPr lang="en-US" altLang="zh-TW" dirty="0" smtClean="0"/>
              <a:t>commit</a:t>
            </a:r>
            <a:r>
              <a:rPr lang="zh-TW" altLang="en-US" dirty="0" smtClean="0"/>
              <a:t>已經有更動</a:t>
            </a:r>
            <a:endParaRPr lang="zh-TW" altLang="en-US" dirty="0"/>
          </a:p>
        </p:txBody>
      </p:sp>
      <p:pic>
        <p:nvPicPr>
          <p:cNvPr id="307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483768" y="2708920"/>
            <a:ext cx="4352925" cy="3219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再次送出</a:t>
            </a:r>
            <a:r>
              <a:rPr lang="en-US" altLang="zh-TW" dirty="0" smtClean="0"/>
              <a:t>commit</a:t>
            </a:r>
            <a:endParaRPr lang="zh-TW" altLang="en-US" dirty="0"/>
          </a:p>
        </p:txBody>
      </p:sp>
      <p:pic>
        <p:nvPicPr>
          <p:cNvPr id="3174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75656" y="1412776"/>
            <a:ext cx="6477000" cy="4886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diff</a:t>
            </a:r>
            <a:r>
              <a:rPr lang="zh-TW" altLang="en-US" dirty="0" smtClean="0"/>
              <a:t>檔的說明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/>
              <a:t>Mercurial</a:t>
            </a:r>
            <a:r>
              <a:rPr lang="zh-TW" altLang="en-US" dirty="0" smtClean="0"/>
              <a:t>只記住差別的部份</a:t>
            </a:r>
            <a:endParaRPr lang="en-US" altLang="zh-TW" dirty="0" smtClean="0"/>
          </a:p>
          <a:p>
            <a:r>
              <a:rPr lang="en-US" altLang="zh-TW" dirty="0" smtClean="0"/>
              <a:t>---</a:t>
            </a:r>
            <a:r>
              <a:rPr lang="zh-TW" altLang="en-US" dirty="0" smtClean="0"/>
              <a:t>表示先前被改的檔案</a:t>
            </a:r>
            <a:endParaRPr lang="en-US" altLang="zh-TW" dirty="0" smtClean="0"/>
          </a:p>
          <a:p>
            <a:r>
              <a:rPr lang="en-US" altLang="zh-TW" dirty="0" smtClean="0"/>
              <a:t>+++</a:t>
            </a:r>
            <a:r>
              <a:rPr lang="zh-TW" altLang="en-US" dirty="0" smtClean="0"/>
              <a:t>表示這次改的檔案</a:t>
            </a:r>
            <a:endParaRPr lang="en-US" altLang="zh-TW" dirty="0" smtClean="0"/>
          </a:p>
          <a:p>
            <a:r>
              <a:rPr lang="en-US" altLang="zh-TW" dirty="0" smtClean="0"/>
              <a:t>@@</a:t>
            </a:r>
            <a:r>
              <a:rPr lang="zh-TW" altLang="en-US" dirty="0" smtClean="0"/>
              <a:t> 說明哪下列是哪些行被更動</a:t>
            </a:r>
            <a:endParaRPr lang="en-US" altLang="zh-TW" dirty="0" smtClean="0"/>
          </a:p>
          <a:p>
            <a:r>
              <a:rPr lang="en-US" altLang="zh-TW" dirty="0" smtClean="0"/>
              <a:t>-</a:t>
            </a:r>
            <a:r>
              <a:rPr lang="zh-TW" altLang="en-US" dirty="0" smtClean="0"/>
              <a:t>表示被刪除</a:t>
            </a:r>
            <a:endParaRPr lang="en-US" altLang="zh-TW" dirty="0" smtClean="0"/>
          </a:p>
          <a:p>
            <a:r>
              <a:rPr lang="en-US" altLang="zh-TW" dirty="0" smtClean="0"/>
              <a:t>+</a:t>
            </a:r>
            <a:r>
              <a:rPr lang="zh-TW" altLang="en-US" dirty="0" smtClean="0"/>
              <a:t>表示被新增</a:t>
            </a:r>
            <a:endParaRPr lang="en-US" altLang="zh-TW" dirty="0" smtClean="0"/>
          </a:p>
          <a:p>
            <a:r>
              <a:rPr lang="zh-TW" altLang="en-US" dirty="0" smtClean="0"/>
              <a:t>其它表示沒有修改</a:t>
            </a:r>
            <a:endParaRPr lang="zh-TW" altLang="en-US" dirty="0"/>
          </a:p>
        </p:txBody>
      </p:sp>
      <p:pic>
        <p:nvPicPr>
          <p:cNvPr id="3277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427984" y="4005064"/>
            <a:ext cx="5913018" cy="2664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一個實際的例子</a:t>
            </a:r>
            <a:endParaRPr lang="zh-TW" altLang="en-US" dirty="0"/>
          </a:p>
        </p:txBody>
      </p:sp>
      <p:pic>
        <p:nvPicPr>
          <p:cNvPr id="3379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91680" y="1124744"/>
            <a:ext cx="7038975" cy="5457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文字方塊 6"/>
          <p:cNvSpPr txBox="1"/>
          <p:nvPr/>
        </p:nvSpPr>
        <p:spPr>
          <a:xfrm>
            <a:off x="0" y="2204864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/>
              <a:t>被刪掉的行</a:t>
            </a:r>
            <a:endParaRPr lang="zh-TW" altLang="en-US" dirty="0"/>
          </a:p>
        </p:txBody>
      </p:sp>
      <p:cxnSp>
        <p:nvCxnSpPr>
          <p:cNvPr id="9" name="直線單箭頭接點 8"/>
          <p:cNvCxnSpPr>
            <a:stCxn id="7" idx="3"/>
          </p:cNvCxnSpPr>
          <p:nvPr/>
        </p:nvCxnSpPr>
        <p:spPr>
          <a:xfrm flipV="1">
            <a:off x="1338828" y="2276872"/>
            <a:ext cx="280844" cy="112658"/>
          </a:xfrm>
          <a:prstGeom prst="straightConnector1">
            <a:avLst/>
          </a:prstGeom>
          <a:ln w="381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單箭頭接點 12"/>
          <p:cNvCxnSpPr>
            <a:stCxn id="7" idx="3"/>
          </p:cNvCxnSpPr>
          <p:nvPr/>
        </p:nvCxnSpPr>
        <p:spPr>
          <a:xfrm>
            <a:off x="1338828" y="2389530"/>
            <a:ext cx="352852" cy="1183486"/>
          </a:xfrm>
          <a:prstGeom prst="straightConnector1">
            <a:avLst/>
          </a:prstGeom>
          <a:ln w="381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字方塊 13"/>
          <p:cNvSpPr txBox="1"/>
          <p:nvPr/>
        </p:nvSpPr>
        <p:spPr>
          <a:xfrm>
            <a:off x="107504" y="342900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/>
              <a:t>新增的行</a:t>
            </a:r>
            <a:endParaRPr lang="zh-TW" altLang="en-US" dirty="0"/>
          </a:p>
        </p:txBody>
      </p:sp>
      <p:cxnSp>
        <p:nvCxnSpPr>
          <p:cNvPr id="16" name="直線單箭頭接點 15"/>
          <p:cNvCxnSpPr>
            <a:stCxn id="14" idx="3"/>
          </p:cNvCxnSpPr>
          <p:nvPr/>
        </p:nvCxnSpPr>
        <p:spPr>
          <a:xfrm>
            <a:off x="1215500" y="3613666"/>
            <a:ext cx="404172" cy="175374"/>
          </a:xfrm>
          <a:prstGeom prst="straightConnector1">
            <a:avLst/>
          </a:prstGeom>
          <a:ln w="38100">
            <a:solidFill>
              <a:schemeClr val="accent3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單箭頭接點 17"/>
          <p:cNvCxnSpPr>
            <a:stCxn id="14" idx="3"/>
          </p:cNvCxnSpPr>
          <p:nvPr/>
        </p:nvCxnSpPr>
        <p:spPr>
          <a:xfrm flipV="1">
            <a:off x="1215500" y="2420888"/>
            <a:ext cx="476180" cy="1192778"/>
          </a:xfrm>
          <a:prstGeom prst="straightConnector1">
            <a:avLst/>
          </a:prstGeom>
          <a:ln w="38100">
            <a:solidFill>
              <a:schemeClr val="accent3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字方塊 18"/>
          <p:cNvSpPr txBox="1"/>
          <p:nvPr/>
        </p:nvSpPr>
        <p:spPr>
          <a:xfrm>
            <a:off x="0" y="5301208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/>
              <a:t>未改動的行</a:t>
            </a:r>
            <a:endParaRPr lang="zh-TW" altLang="en-US" dirty="0"/>
          </a:p>
        </p:txBody>
      </p:sp>
      <p:cxnSp>
        <p:nvCxnSpPr>
          <p:cNvPr id="31" name="直線單箭頭接點 30"/>
          <p:cNvCxnSpPr>
            <a:stCxn id="14" idx="3"/>
          </p:cNvCxnSpPr>
          <p:nvPr/>
        </p:nvCxnSpPr>
        <p:spPr>
          <a:xfrm>
            <a:off x="1215500" y="3613666"/>
            <a:ext cx="404172" cy="1399510"/>
          </a:xfrm>
          <a:prstGeom prst="straightConnector1">
            <a:avLst/>
          </a:prstGeom>
          <a:ln w="38100">
            <a:solidFill>
              <a:schemeClr val="accent3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單箭頭接點 34"/>
          <p:cNvCxnSpPr>
            <a:stCxn id="14" idx="3"/>
          </p:cNvCxnSpPr>
          <p:nvPr/>
        </p:nvCxnSpPr>
        <p:spPr>
          <a:xfrm>
            <a:off x="1215500" y="3613666"/>
            <a:ext cx="404172" cy="2839670"/>
          </a:xfrm>
          <a:prstGeom prst="straightConnector1">
            <a:avLst/>
          </a:prstGeom>
          <a:ln w="38100">
            <a:solidFill>
              <a:schemeClr val="accent3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線單箭頭接點 37"/>
          <p:cNvCxnSpPr>
            <a:stCxn id="19" idx="3"/>
          </p:cNvCxnSpPr>
          <p:nvPr/>
        </p:nvCxnSpPr>
        <p:spPr>
          <a:xfrm>
            <a:off x="1338828" y="5485874"/>
            <a:ext cx="856908" cy="103366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單箭頭接點 40"/>
          <p:cNvCxnSpPr>
            <a:stCxn id="19" idx="3"/>
          </p:cNvCxnSpPr>
          <p:nvPr/>
        </p:nvCxnSpPr>
        <p:spPr>
          <a:xfrm flipV="1">
            <a:off x="1338828" y="4149080"/>
            <a:ext cx="2153052" cy="1336794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瀏覽檔案庫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在資料夾空白處按右鍵</a:t>
            </a:r>
            <a:endParaRPr lang="en-US" altLang="zh-TW" dirty="0" smtClean="0"/>
          </a:p>
          <a:p>
            <a:r>
              <a:rPr lang="zh-TW" altLang="en-US" dirty="0" smtClean="0"/>
              <a:t>選擇 </a:t>
            </a:r>
            <a:endParaRPr lang="en-US" altLang="zh-TW" dirty="0" smtClean="0"/>
          </a:p>
          <a:p>
            <a:pPr lvl="1"/>
            <a:r>
              <a:rPr lang="en-US" altLang="zh-TW" dirty="0" smtClean="0"/>
              <a:t>HG Repository Explorer</a:t>
            </a:r>
          </a:p>
          <a:p>
            <a:r>
              <a:rPr lang="zh-TW" altLang="en-US" dirty="0" smtClean="0"/>
              <a:t>或著打指令</a:t>
            </a:r>
            <a:endParaRPr lang="en-US" altLang="zh-TW" dirty="0" smtClean="0"/>
          </a:p>
          <a:p>
            <a:pPr lvl="1"/>
            <a:r>
              <a:rPr lang="en-US" altLang="zh-TW" dirty="0" smtClean="0"/>
              <a:t>hg log</a:t>
            </a:r>
            <a:endParaRPr lang="zh-TW" altLang="en-US" dirty="0"/>
          </a:p>
        </p:txBody>
      </p:sp>
      <p:pic>
        <p:nvPicPr>
          <p:cNvPr id="34818" name="Picture 2"/>
          <p:cNvPicPr>
            <a:picLocks noChangeAspect="1" noChangeArrowheads="1"/>
          </p:cNvPicPr>
          <p:nvPr/>
        </p:nvPicPr>
        <p:blipFill>
          <a:blip r:embed="rId2" cstate="print"/>
          <a:srcRect l="33750" t="41634" r="49601" b="18767"/>
          <a:stretch>
            <a:fillRect/>
          </a:stretch>
        </p:blipFill>
        <p:spPr bwMode="auto">
          <a:xfrm>
            <a:off x="5508104" y="2060848"/>
            <a:ext cx="2664296" cy="3960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橢圓 4"/>
          <p:cNvSpPr/>
          <p:nvPr/>
        </p:nvSpPr>
        <p:spPr>
          <a:xfrm>
            <a:off x="5508104" y="4365104"/>
            <a:ext cx="2376264" cy="360040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檔案庫</a:t>
            </a:r>
            <a:r>
              <a:rPr lang="zh-TW" altLang="en-US" dirty="0" smtClean="0"/>
              <a:t>瀏覽器</a:t>
            </a:r>
            <a:endParaRPr lang="zh-TW" altLang="en-US" dirty="0"/>
          </a:p>
        </p:txBody>
      </p:sp>
      <p:pic>
        <p:nvPicPr>
          <p:cNvPr id="35843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54696" y="1340768"/>
            <a:ext cx="6781800" cy="533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文字方塊 6"/>
          <p:cNvSpPr txBox="1"/>
          <p:nvPr/>
        </p:nvSpPr>
        <p:spPr>
          <a:xfrm>
            <a:off x="0" y="3429000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/>
              <a:t>第一次改的記錄點</a:t>
            </a:r>
            <a:endParaRPr lang="zh-TW" altLang="en-US" dirty="0"/>
          </a:p>
        </p:txBody>
      </p:sp>
      <p:sp>
        <p:nvSpPr>
          <p:cNvPr id="8" name="文字方塊 7"/>
          <p:cNvSpPr txBox="1"/>
          <p:nvPr/>
        </p:nvSpPr>
        <p:spPr>
          <a:xfrm>
            <a:off x="0" y="2492896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/>
              <a:t>第二次改的記錄點</a:t>
            </a:r>
            <a:endParaRPr lang="zh-TW" altLang="en-US" dirty="0"/>
          </a:p>
        </p:txBody>
      </p:sp>
      <p:cxnSp>
        <p:nvCxnSpPr>
          <p:cNvPr id="10" name="直線單箭頭接點 9"/>
          <p:cNvCxnSpPr>
            <a:stCxn id="7" idx="3"/>
          </p:cNvCxnSpPr>
          <p:nvPr/>
        </p:nvCxnSpPr>
        <p:spPr>
          <a:xfrm flipV="1">
            <a:off x="2031325" y="3356992"/>
            <a:ext cx="452443" cy="25667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單箭頭接點 12"/>
          <p:cNvCxnSpPr>
            <a:stCxn id="8" idx="3"/>
          </p:cNvCxnSpPr>
          <p:nvPr/>
        </p:nvCxnSpPr>
        <p:spPr>
          <a:xfrm>
            <a:off x="2031325" y="2677562"/>
            <a:ext cx="380435" cy="39139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字方塊 13"/>
          <p:cNvSpPr txBox="1"/>
          <p:nvPr/>
        </p:nvSpPr>
        <p:spPr>
          <a:xfrm>
            <a:off x="5652120" y="3717032"/>
            <a:ext cx="16770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/>
              <a:t>哪個畜牲改的</a:t>
            </a:r>
            <a:r>
              <a:rPr lang="en-US" altLang="zh-TW" dirty="0" smtClean="0"/>
              <a:t>?</a:t>
            </a:r>
            <a:endParaRPr lang="zh-TW" altLang="en-US" dirty="0"/>
          </a:p>
        </p:txBody>
      </p:sp>
      <p:cxnSp>
        <p:nvCxnSpPr>
          <p:cNvPr id="16" name="直線單箭頭接點 15"/>
          <p:cNvCxnSpPr>
            <a:stCxn id="14" idx="0"/>
          </p:cNvCxnSpPr>
          <p:nvPr/>
        </p:nvCxnSpPr>
        <p:spPr>
          <a:xfrm rot="16200000" flipV="1">
            <a:off x="6287410" y="3513790"/>
            <a:ext cx="288032" cy="11845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字方塊 16"/>
          <p:cNvSpPr txBox="1"/>
          <p:nvPr/>
        </p:nvSpPr>
        <p:spPr>
          <a:xfrm>
            <a:off x="3851920" y="3717032"/>
            <a:ext cx="16770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/>
              <a:t>這次做了什麼</a:t>
            </a:r>
            <a:r>
              <a:rPr lang="en-US" altLang="zh-TW" dirty="0" smtClean="0"/>
              <a:t>?</a:t>
            </a:r>
            <a:endParaRPr lang="zh-TW" altLang="en-US" dirty="0"/>
          </a:p>
        </p:txBody>
      </p:sp>
      <p:cxnSp>
        <p:nvCxnSpPr>
          <p:cNvPr id="19" name="直線單箭頭接點 18"/>
          <p:cNvCxnSpPr>
            <a:stCxn id="17" idx="0"/>
          </p:cNvCxnSpPr>
          <p:nvPr/>
        </p:nvCxnSpPr>
        <p:spPr>
          <a:xfrm rot="16200000" flipV="1">
            <a:off x="4379199" y="3405779"/>
            <a:ext cx="288032" cy="33447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字方塊 19"/>
          <p:cNvSpPr txBox="1"/>
          <p:nvPr/>
        </p:nvSpPr>
        <p:spPr>
          <a:xfrm>
            <a:off x="7452320" y="3717032"/>
            <a:ext cx="9845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/>
              <a:t>多久前</a:t>
            </a:r>
            <a:r>
              <a:rPr lang="en-US" altLang="zh-TW" dirty="0" smtClean="0"/>
              <a:t>?</a:t>
            </a:r>
            <a:endParaRPr lang="zh-TW" altLang="en-US" dirty="0"/>
          </a:p>
        </p:txBody>
      </p:sp>
      <p:cxnSp>
        <p:nvCxnSpPr>
          <p:cNvPr id="22" name="直線單箭頭接點 21"/>
          <p:cNvCxnSpPr>
            <a:stCxn id="20" idx="0"/>
          </p:cNvCxnSpPr>
          <p:nvPr/>
        </p:nvCxnSpPr>
        <p:spPr>
          <a:xfrm rot="16200000" flipV="1">
            <a:off x="7770470" y="3542898"/>
            <a:ext cx="288032" cy="602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字方塊 25"/>
          <p:cNvSpPr txBox="1"/>
          <p:nvPr/>
        </p:nvSpPr>
        <p:spPr>
          <a:xfrm>
            <a:off x="2483768" y="5157192"/>
            <a:ext cx="139172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/>
              <a:t>更動的檔案 </a:t>
            </a:r>
            <a:endParaRPr lang="en-US" altLang="zh-TW" dirty="0" smtClean="0"/>
          </a:p>
          <a:p>
            <a:r>
              <a:rPr lang="en-US" altLang="zh-TW" dirty="0" smtClean="0"/>
              <a:t>M</a:t>
            </a:r>
            <a:r>
              <a:rPr lang="zh-TW" altLang="en-US" dirty="0" smtClean="0"/>
              <a:t>是指修改</a:t>
            </a:r>
            <a:endParaRPr lang="en-US" altLang="zh-TW" dirty="0" smtClean="0"/>
          </a:p>
          <a:p>
            <a:r>
              <a:rPr lang="en-US" altLang="zh-TW" dirty="0" smtClean="0"/>
              <a:t>A</a:t>
            </a:r>
            <a:r>
              <a:rPr lang="zh-TW" altLang="en-US" dirty="0" smtClean="0"/>
              <a:t>是指新增</a:t>
            </a:r>
            <a:endParaRPr lang="en-US" altLang="zh-TW" dirty="0" smtClean="0"/>
          </a:p>
          <a:p>
            <a:r>
              <a:rPr lang="en-US" altLang="zh-TW" dirty="0" smtClean="0"/>
              <a:t>R</a:t>
            </a:r>
            <a:r>
              <a:rPr lang="zh-TW" altLang="en-US" dirty="0" smtClean="0"/>
              <a:t>是指移除</a:t>
            </a:r>
            <a:endParaRPr lang="zh-TW" altLang="en-US" dirty="0"/>
          </a:p>
        </p:txBody>
      </p:sp>
      <p:cxnSp>
        <p:nvCxnSpPr>
          <p:cNvPr id="28" name="直線單箭頭接點 27"/>
          <p:cNvCxnSpPr>
            <a:stCxn id="26" idx="0"/>
          </p:cNvCxnSpPr>
          <p:nvPr/>
        </p:nvCxnSpPr>
        <p:spPr>
          <a:xfrm rot="16200000" flipV="1">
            <a:off x="2975716" y="4953276"/>
            <a:ext cx="288032" cy="1198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字方塊 29"/>
          <p:cNvSpPr txBox="1"/>
          <p:nvPr/>
        </p:nvSpPr>
        <p:spPr>
          <a:xfrm>
            <a:off x="5796136" y="6381328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/>
              <a:t>詳細修改的內容</a:t>
            </a:r>
            <a:endParaRPr lang="zh-TW" altLang="en-US" dirty="0"/>
          </a:p>
        </p:txBody>
      </p:sp>
      <p:cxnSp>
        <p:nvCxnSpPr>
          <p:cNvPr id="32" name="直線單箭頭接點 31"/>
          <p:cNvCxnSpPr>
            <a:stCxn id="30" idx="0"/>
          </p:cNvCxnSpPr>
          <p:nvPr/>
        </p:nvCxnSpPr>
        <p:spPr>
          <a:xfrm rot="16200000" flipV="1">
            <a:off x="6606300" y="6291244"/>
            <a:ext cx="144016" cy="3615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字方塊 33"/>
          <p:cNvSpPr txBox="1"/>
          <p:nvPr/>
        </p:nvSpPr>
        <p:spPr>
          <a:xfrm>
            <a:off x="2699792" y="3645024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/>
              <a:t>版號</a:t>
            </a:r>
            <a:endParaRPr lang="zh-TW" altLang="en-US" dirty="0"/>
          </a:p>
        </p:txBody>
      </p:sp>
      <p:cxnSp>
        <p:nvCxnSpPr>
          <p:cNvPr id="36" name="直線單箭頭接點 35"/>
          <p:cNvCxnSpPr/>
          <p:nvPr/>
        </p:nvCxnSpPr>
        <p:spPr>
          <a:xfrm rot="16200000" flipV="1">
            <a:off x="2843808" y="3429000"/>
            <a:ext cx="216024" cy="21602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多改版幾次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789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15616" y="1196752"/>
            <a:ext cx="7181850" cy="5410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出現問題了</a:t>
            </a:r>
            <a:r>
              <a:rPr lang="en-US" altLang="zh-TW" dirty="0" smtClean="0"/>
              <a:t>!!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明天要</a:t>
            </a:r>
            <a:r>
              <a:rPr lang="en-US" altLang="zh-TW" dirty="0" smtClean="0"/>
              <a:t>demo</a:t>
            </a:r>
            <a:r>
              <a:rPr lang="zh-TW" altLang="en-US" dirty="0" smtClean="0"/>
              <a:t>給老闆看，結果有個腦殘亂改</a:t>
            </a:r>
            <a:endParaRPr lang="zh-TW" altLang="en-US" dirty="0"/>
          </a:p>
        </p:txBody>
      </p:sp>
      <p:pic>
        <p:nvPicPr>
          <p:cNvPr id="38915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87624" y="2204864"/>
            <a:ext cx="7096125" cy="4410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首先看改了什麼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9938" name="Picture 2"/>
          <p:cNvPicPr>
            <a:picLocks noChangeAspect="1" noChangeArrowheads="1"/>
          </p:cNvPicPr>
          <p:nvPr/>
        </p:nvPicPr>
        <p:blipFill>
          <a:blip r:embed="rId2" cstate="print"/>
          <a:srcRect l="28800" t="32400" r="26651" b="14321"/>
          <a:stretch>
            <a:fillRect/>
          </a:stretch>
        </p:blipFill>
        <p:spPr bwMode="auto">
          <a:xfrm>
            <a:off x="1043608" y="1268760"/>
            <a:ext cx="7128792" cy="53285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橢圓 4"/>
          <p:cNvSpPr/>
          <p:nvPr/>
        </p:nvSpPr>
        <p:spPr>
          <a:xfrm>
            <a:off x="971600" y="4653136"/>
            <a:ext cx="2808312" cy="360040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橢圓 5"/>
          <p:cNvSpPr/>
          <p:nvPr/>
        </p:nvSpPr>
        <p:spPr>
          <a:xfrm>
            <a:off x="2843808" y="2780928"/>
            <a:ext cx="2808312" cy="360040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向右箭號 6"/>
          <p:cNvSpPr/>
          <p:nvPr/>
        </p:nvSpPr>
        <p:spPr>
          <a:xfrm rot="18608927">
            <a:off x="2723455" y="3676670"/>
            <a:ext cx="1656184" cy="42015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文字方塊 7"/>
          <p:cNvSpPr txBox="1"/>
          <p:nvPr/>
        </p:nvSpPr>
        <p:spPr>
          <a:xfrm>
            <a:off x="1691680" y="494116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/>
              <a:t>點兩下</a:t>
            </a:r>
            <a:endParaRPr lang="zh-TW" altLang="en-US" dirty="0"/>
          </a:p>
        </p:txBody>
      </p:sp>
      <p:sp>
        <p:nvSpPr>
          <p:cNvPr id="9" name="文字方塊 8"/>
          <p:cNvSpPr txBox="1"/>
          <p:nvPr/>
        </p:nvSpPr>
        <p:spPr>
          <a:xfrm>
            <a:off x="4067944" y="2924944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/>
              <a:t>點兩下</a:t>
            </a:r>
            <a:endParaRPr lang="zh-TW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什麼是版本控制系統</a:t>
            </a:r>
            <a:r>
              <a:rPr lang="en-US" altLang="zh-TW" dirty="0" smtClean="0"/>
              <a:t>?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記錄開發中的檔案變化和記錄</a:t>
            </a:r>
            <a:endParaRPr lang="en-US" altLang="zh-TW" dirty="0" smtClean="0"/>
          </a:p>
          <a:p>
            <a:r>
              <a:rPr lang="zh-TW" altLang="en-US" dirty="0" smtClean="0"/>
              <a:t>共同開發用的檔案庫</a:t>
            </a:r>
            <a:endParaRPr lang="zh-TW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這畜牲改了什麼一清二楚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096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27584" y="1340768"/>
            <a:ext cx="7829550" cy="5391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回到以前正常的版本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選要回朔的版本按右鍵</a:t>
            </a:r>
            <a:endParaRPr lang="en-US" altLang="zh-TW" dirty="0" smtClean="0"/>
          </a:p>
          <a:p>
            <a:r>
              <a:rPr lang="zh-TW" altLang="en-US" dirty="0" smtClean="0"/>
              <a:t>然後選</a:t>
            </a:r>
            <a:r>
              <a:rPr lang="en-US" altLang="zh-TW" dirty="0" smtClean="0"/>
              <a:t>Update</a:t>
            </a:r>
            <a:endParaRPr lang="zh-TW" altLang="en-US" dirty="0"/>
          </a:p>
        </p:txBody>
      </p:sp>
      <p:pic>
        <p:nvPicPr>
          <p:cNvPr id="41986" name="Picture 2"/>
          <p:cNvPicPr>
            <a:picLocks noChangeAspect="1" noChangeArrowheads="1"/>
          </p:cNvPicPr>
          <p:nvPr/>
        </p:nvPicPr>
        <p:blipFill>
          <a:blip r:embed="rId2" cstate="print"/>
          <a:srcRect l="28571" t="31406" r="34079" b="28995"/>
          <a:stretch>
            <a:fillRect/>
          </a:stretch>
        </p:blipFill>
        <p:spPr bwMode="auto">
          <a:xfrm>
            <a:off x="2987824" y="2708920"/>
            <a:ext cx="5976664" cy="3960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橢圓 4"/>
          <p:cNvSpPr/>
          <p:nvPr/>
        </p:nvSpPr>
        <p:spPr>
          <a:xfrm>
            <a:off x="3059832" y="4581128"/>
            <a:ext cx="2808312" cy="360040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橢圓 5"/>
          <p:cNvSpPr/>
          <p:nvPr/>
        </p:nvSpPr>
        <p:spPr>
          <a:xfrm>
            <a:off x="7236296" y="5661248"/>
            <a:ext cx="1728192" cy="360040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回朔</a:t>
            </a:r>
            <a:r>
              <a:rPr lang="en-US" altLang="zh-TW" dirty="0" smtClean="0"/>
              <a:t>!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301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424113" y="2428875"/>
            <a:ext cx="4295775" cy="2000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橢圓 4"/>
          <p:cNvSpPr/>
          <p:nvPr/>
        </p:nvSpPr>
        <p:spPr>
          <a:xfrm>
            <a:off x="4788024" y="3933056"/>
            <a:ext cx="936104" cy="432048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那共同協作呢</a:t>
            </a:r>
            <a:r>
              <a:rPr lang="en-US" altLang="zh-TW" dirty="0" smtClean="0"/>
              <a:t>?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Bitbucket.org</a:t>
            </a:r>
          </a:p>
          <a:p>
            <a:pPr lvl="1"/>
            <a:r>
              <a:rPr lang="zh-TW" altLang="en-US" dirty="0" smtClean="0"/>
              <a:t>免費的線上</a:t>
            </a:r>
            <a:r>
              <a:rPr lang="en-US" altLang="zh-TW" dirty="0" smtClean="0"/>
              <a:t>Mercurial</a:t>
            </a:r>
            <a:r>
              <a:rPr lang="zh-TW" altLang="en-US" dirty="0" smtClean="0"/>
              <a:t>檔案庫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原本私人檔案庫要收費，自從被另一家公司收購現在已經可以免費建立無限個私人檔案庫</a:t>
            </a:r>
            <a:endParaRPr lang="zh-TW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申請帳號或是以</a:t>
            </a:r>
            <a:r>
              <a:rPr lang="en-US" altLang="zh-TW" dirty="0" err="1" smtClean="0"/>
              <a:t>OpenID</a:t>
            </a:r>
            <a:r>
              <a:rPr lang="zh-TW" altLang="en-US" dirty="0" smtClean="0"/>
              <a:t>登入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505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83568" y="1323975"/>
            <a:ext cx="7591425" cy="5534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建立檔案庫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6083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47664" y="2420888"/>
            <a:ext cx="5934075" cy="3133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橢圓 5"/>
          <p:cNvSpPr/>
          <p:nvPr/>
        </p:nvSpPr>
        <p:spPr>
          <a:xfrm>
            <a:off x="5292080" y="4221088"/>
            <a:ext cx="1656184" cy="432048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填好表單後建立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710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5536" y="1381125"/>
            <a:ext cx="8334375" cy="547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橢圓 4"/>
          <p:cNvSpPr/>
          <p:nvPr/>
        </p:nvSpPr>
        <p:spPr>
          <a:xfrm>
            <a:off x="467544" y="5805264"/>
            <a:ext cx="1656184" cy="432048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橢圓 5"/>
          <p:cNvSpPr/>
          <p:nvPr/>
        </p:nvSpPr>
        <p:spPr>
          <a:xfrm>
            <a:off x="1547664" y="2564904"/>
            <a:ext cx="1656184" cy="432048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橢圓 6"/>
          <p:cNvSpPr/>
          <p:nvPr/>
        </p:nvSpPr>
        <p:spPr>
          <a:xfrm>
            <a:off x="1475656" y="4797152"/>
            <a:ext cx="648072" cy="360040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完整的檔案庫控制頁面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813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43608" y="1340768"/>
            <a:ext cx="7229128" cy="53506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橢圓 4"/>
          <p:cNvSpPr/>
          <p:nvPr/>
        </p:nvSpPr>
        <p:spPr>
          <a:xfrm>
            <a:off x="1331640" y="4077072"/>
            <a:ext cx="4176464" cy="360040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檔案庫設定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9154" name="Picture 2"/>
          <p:cNvPicPr>
            <a:picLocks noChangeAspect="1" noChangeArrowheads="1"/>
          </p:cNvPicPr>
          <p:nvPr/>
        </p:nvPicPr>
        <p:blipFill>
          <a:blip r:embed="rId2" cstate="print"/>
          <a:srcRect l="16650" t="44640" r="50951" b="9281"/>
          <a:stretch>
            <a:fillRect/>
          </a:stretch>
        </p:blipFill>
        <p:spPr bwMode="auto">
          <a:xfrm>
            <a:off x="1763688" y="1556792"/>
            <a:ext cx="5184576" cy="4608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橢圓 4"/>
          <p:cNvSpPr/>
          <p:nvPr/>
        </p:nvSpPr>
        <p:spPr>
          <a:xfrm>
            <a:off x="2411760" y="4221088"/>
            <a:ext cx="1944216" cy="360040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橢圓 5"/>
          <p:cNvSpPr/>
          <p:nvPr/>
        </p:nvSpPr>
        <p:spPr>
          <a:xfrm>
            <a:off x="4355976" y="4725144"/>
            <a:ext cx="2592288" cy="360040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同步設定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5017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699792" y="1412776"/>
            <a:ext cx="3850286" cy="51571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橢圓 4"/>
          <p:cNvSpPr/>
          <p:nvPr/>
        </p:nvSpPr>
        <p:spPr>
          <a:xfrm>
            <a:off x="4283968" y="1844824"/>
            <a:ext cx="504056" cy="360040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橢圓 6"/>
          <p:cNvSpPr/>
          <p:nvPr/>
        </p:nvSpPr>
        <p:spPr>
          <a:xfrm>
            <a:off x="2843808" y="5733256"/>
            <a:ext cx="936104" cy="360040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 smtClean="0"/>
              <a:t>常見的檔案管理方式 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管它去死直接修改法</a:t>
            </a:r>
            <a:endParaRPr lang="en-US" altLang="zh-TW" dirty="0" smtClean="0"/>
          </a:p>
          <a:p>
            <a:r>
              <a:rPr lang="zh-TW" altLang="en-US" dirty="0" smtClean="0"/>
              <a:t>多重影分身法</a:t>
            </a:r>
            <a:endParaRPr lang="en-US" altLang="zh-TW" dirty="0" smtClean="0"/>
          </a:p>
          <a:p>
            <a:r>
              <a:rPr lang="en-US" altLang="zh-TW" dirty="0" smtClean="0"/>
              <a:t>FTP</a:t>
            </a:r>
            <a:r>
              <a:rPr lang="zh-TW" altLang="en-US" dirty="0" smtClean="0"/>
              <a:t>共同管理法</a:t>
            </a:r>
            <a:endParaRPr lang="zh-TW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新增遠端檔案庫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5120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90750" y="2119313"/>
            <a:ext cx="4762500" cy="2619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橢圓 4"/>
          <p:cNvSpPr/>
          <p:nvPr/>
        </p:nvSpPr>
        <p:spPr>
          <a:xfrm>
            <a:off x="2627784" y="2708920"/>
            <a:ext cx="3960440" cy="288032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橢圓 5"/>
          <p:cNvSpPr/>
          <p:nvPr/>
        </p:nvSpPr>
        <p:spPr>
          <a:xfrm>
            <a:off x="5004048" y="4293096"/>
            <a:ext cx="1080120" cy="360040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設定為預設遠端檔案庫</a:t>
            </a:r>
            <a:endParaRPr lang="zh-TW" altLang="en-US" dirty="0"/>
          </a:p>
        </p:txBody>
      </p:sp>
      <p:pic>
        <p:nvPicPr>
          <p:cNvPr id="542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882490" y="1600200"/>
            <a:ext cx="3379019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橢圓 4"/>
          <p:cNvSpPr/>
          <p:nvPr/>
        </p:nvSpPr>
        <p:spPr>
          <a:xfrm>
            <a:off x="5076056" y="5301208"/>
            <a:ext cx="1152128" cy="504056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開啟同步視窗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52226" name="Picture 2"/>
          <p:cNvPicPr>
            <a:picLocks noChangeAspect="1" noChangeArrowheads="1"/>
          </p:cNvPicPr>
          <p:nvPr/>
        </p:nvPicPr>
        <p:blipFill>
          <a:blip r:embed="rId2" cstate="print"/>
          <a:srcRect l="25650" t="41760" r="46451" b="15761"/>
          <a:stretch>
            <a:fillRect/>
          </a:stretch>
        </p:blipFill>
        <p:spPr bwMode="auto">
          <a:xfrm>
            <a:off x="2483768" y="1628800"/>
            <a:ext cx="4464496" cy="42484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橢圓 4"/>
          <p:cNvSpPr/>
          <p:nvPr/>
        </p:nvSpPr>
        <p:spPr>
          <a:xfrm>
            <a:off x="4355976" y="4509120"/>
            <a:ext cx="2520280" cy="288032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橢圓 5"/>
          <p:cNvSpPr/>
          <p:nvPr/>
        </p:nvSpPr>
        <p:spPr>
          <a:xfrm>
            <a:off x="2555776" y="2204864"/>
            <a:ext cx="1800200" cy="288032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看看有什麼是遠端沒有的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3251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31640" y="1628800"/>
            <a:ext cx="6429375" cy="4610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橢圓 5"/>
          <p:cNvSpPr/>
          <p:nvPr/>
        </p:nvSpPr>
        <p:spPr>
          <a:xfrm>
            <a:off x="2699792" y="1916832"/>
            <a:ext cx="792088" cy="504056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橢圓 6"/>
          <p:cNvSpPr/>
          <p:nvPr/>
        </p:nvSpPr>
        <p:spPr>
          <a:xfrm>
            <a:off x="1403648" y="3861048"/>
            <a:ext cx="6480720" cy="2376264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送出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5299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31640" y="1628800"/>
            <a:ext cx="6429375" cy="4610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橢圓 5"/>
          <p:cNvSpPr/>
          <p:nvPr/>
        </p:nvSpPr>
        <p:spPr>
          <a:xfrm>
            <a:off x="3347864" y="1916832"/>
            <a:ext cx="792088" cy="504056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回到</a:t>
            </a:r>
            <a:r>
              <a:rPr lang="en-US" altLang="zh-TW" dirty="0" smtClean="0"/>
              <a:t>Bitbucket.org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63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15616" y="1412776"/>
            <a:ext cx="7157120" cy="52973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橢圓 4"/>
          <p:cNvSpPr/>
          <p:nvPr/>
        </p:nvSpPr>
        <p:spPr>
          <a:xfrm>
            <a:off x="3203848" y="2708920"/>
            <a:ext cx="792088" cy="504056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橢圓 5"/>
          <p:cNvSpPr/>
          <p:nvPr/>
        </p:nvSpPr>
        <p:spPr>
          <a:xfrm>
            <a:off x="1115616" y="4221088"/>
            <a:ext cx="7128792" cy="2808312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遺珠之憾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TW" altLang="en-US" dirty="0" smtClean="0"/>
              <a:t>還有很多好用的功能</a:t>
            </a:r>
            <a:endParaRPr lang="en-US" altLang="zh-TW" dirty="0" smtClean="0"/>
          </a:p>
          <a:p>
            <a:r>
              <a:rPr lang="en-US" altLang="zh-TW" dirty="0" smtClean="0"/>
              <a:t>Branch –</a:t>
            </a:r>
            <a:r>
              <a:rPr lang="zh-TW" altLang="en-US" dirty="0" smtClean="0"/>
              <a:t> 版本分支</a:t>
            </a:r>
            <a:endParaRPr lang="en-US" altLang="zh-TW" dirty="0" smtClean="0"/>
          </a:p>
          <a:p>
            <a:r>
              <a:rPr lang="en-US" altLang="zh-TW" dirty="0" smtClean="0"/>
              <a:t>Merge – </a:t>
            </a:r>
            <a:r>
              <a:rPr lang="zh-TW" altLang="en-US" dirty="0" smtClean="0"/>
              <a:t>合併分支</a:t>
            </a:r>
            <a:endParaRPr lang="en-US" altLang="zh-TW" dirty="0" smtClean="0"/>
          </a:p>
          <a:p>
            <a:r>
              <a:rPr lang="zh-TW" altLang="en-US" dirty="0" smtClean="0"/>
              <a:t>其它的版本控制系統</a:t>
            </a:r>
            <a:r>
              <a:rPr lang="en-US" altLang="zh-TW" dirty="0" smtClean="0"/>
              <a:t>:</a:t>
            </a:r>
            <a:r>
              <a:rPr lang="zh-TW" altLang="en-US" dirty="0" smtClean="0"/>
              <a:t> </a:t>
            </a:r>
            <a:r>
              <a:rPr lang="en-US" altLang="zh-TW" dirty="0" err="1" smtClean="0"/>
              <a:t>Git</a:t>
            </a:r>
            <a:r>
              <a:rPr lang="en-US" altLang="zh-TW" dirty="0" smtClean="0"/>
              <a:t>, SVN, CSV…</a:t>
            </a:r>
          </a:p>
          <a:p>
            <a:endParaRPr lang="en-US" altLang="zh-TW" dirty="0"/>
          </a:p>
          <a:p>
            <a:r>
              <a:rPr lang="zh-TW" altLang="en-US" dirty="0" smtClean="0"/>
              <a:t>推薦的教學</a:t>
            </a:r>
            <a:endParaRPr lang="en-US" altLang="zh-TW" dirty="0" smtClean="0"/>
          </a:p>
          <a:p>
            <a:pPr lvl="1"/>
            <a:r>
              <a:rPr lang="en-US" altLang="zh-TW" dirty="0" smtClean="0"/>
              <a:t>Joe’s Hg Init Tutorial</a:t>
            </a:r>
          </a:p>
          <a:p>
            <a:pPr lvl="1"/>
            <a:r>
              <a:rPr lang="en-US" altLang="zh-TW" dirty="0" smtClean="0">
                <a:hlinkClick r:id="rId2"/>
              </a:rPr>
              <a:t>http://hginit.com/</a:t>
            </a:r>
            <a:endParaRPr lang="zh-TW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mtClean="0"/>
              <a:t>Any question?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管它去死直接修改法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直接在原資料夾修改檔案內容</a:t>
            </a:r>
            <a:endParaRPr lang="zh-TW" altLang="en-US" dirty="0"/>
          </a:p>
        </p:txBody>
      </p:sp>
      <p:pic>
        <p:nvPicPr>
          <p:cNvPr id="1026" name="Picture 2" descr="C:\Users\Victor-mortal\Documents\My Dropbox\tango-icon-theme-0.8.90\32x32\places\folder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27584" y="3933056"/>
            <a:ext cx="1008112" cy="1008112"/>
          </a:xfrm>
          <a:prstGeom prst="rect">
            <a:avLst/>
          </a:prstGeom>
          <a:noFill/>
        </p:spPr>
      </p:pic>
      <p:sp>
        <p:nvSpPr>
          <p:cNvPr id="5" name="向右箭號 4"/>
          <p:cNvSpPr/>
          <p:nvPr/>
        </p:nvSpPr>
        <p:spPr>
          <a:xfrm>
            <a:off x="827584" y="5301208"/>
            <a:ext cx="7848872" cy="4320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Time</a:t>
            </a:r>
          </a:p>
        </p:txBody>
      </p:sp>
      <p:pic>
        <p:nvPicPr>
          <p:cNvPr id="7" name="Picture 2" descr="C:\Users\Victor-mortal\Documents\My Dropbox\tango-icon-theme-0.8.90\32x32\places\folder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067944" y="3933056"/>
            <a:ext cx="1008112" cy="1008112"/>
          </a:xfrm>
          <a:prstGeom prst="rect">
            <a:avLst/>
          </a:prstGeom>
          <a:noFill/>
        </p:spPr>
      </p:pic>
      <p:pic>
        <p:nvPicPr>
          <p:cNvPr id="8" name="Picture 2" descr="C:\Users\Victor-mortal\Documents\My Dropbox\tango-icon-theme-0.8.90\32x32\places\folder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308304" y="3933056"/>
            <a:ext cx="1008112" cy="1008112"/>
          </a:xfrm>
          <a:prstGeom prst="rect">
            <a:avLst/>
          </a:prstGeom>
          <a:noFill/>
        </p:spPr>
      </p:pic>
      <p:sp>
        <p:nvSpPr>
          <p:cNvPr id="9" name="向右箭號 8"/>
          <p:cNvSpPr/>
          <p:nvPr/>
        </p:nvSpPr>
        <p:spPr>
          <a:xfrm>
            <a:off x="2411760" y="4221088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/>
              <a:t>修改</a:t>
            </a:r>
            <a:endParaRPr lang="zh-TW" altLang="en-US" dirty="0"/>
          </a:p>
        </p:txBody>
      </p:sp>
      <p:sp>
        <p:nvSpPr>
          <p:cNvPr id="10" name="向右箭號 9"/>
          <p:cNvSpPr/>
          <p:nvPr/>
        </p:nvSpPr>
        <p:spPr>
          <a:xfrm>
            <a:off x="5724128" y="4293096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/>
              <a:t>修改</a:t>
            </a:r>
            <a:endParaRPr lang="zh-TW" altLang="en-US" dirty="0"/>
          </a:p>
        </p:txBody>
      </p:sp>
      <p:sp>
        <p:nvSpPr>
          <p:cNvPr id="11" name="乘號 10"/>
          <p:cNvSpPr/>
          <p:nvPr/>
        </p:nvSpPr>
        <p:spPr>
          <a:xfrm>
            <a:off x="827584" y="3933056"/>
            <a:ext cx="1152128" cy="1152128"/>
          </a:xfrm>
          <a:prstGeom prst="mathMultiply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乘號 11"/>
          <p:cNvSpPr/>
          <p:nvPr/>
        </p:nvSpPr>
        <p:spPr>
          <a:xfrm>
            <a:off x="4067944" y="3933056"/>
            <a:ext cx="1152128" cy="1152128"/>
          </a:xfrm>
          <a:prstGeom prst="mathMultiply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面臨問題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我這次到底改了什麼</a:t>
            </a:r>
            <a:r>
              <a:rPr lang="en-US" altLang="zh-TW" dirty="0" smtClean="0"/>
              <a:t>?</a:t>
            </a:r>
          </a:p>
          <a:p>
            <a:r>
              <a:rPr lang="zh-TW" altLang="en-US" dirty="0" smtClean="0"/>
              <a:t>我這次如果改錯了什麼怎麼辦</a:t>
            </a:r>
            <a:r>
              <a:rPr lang="en-US" altLang="zh-TW" dirty="0" smtClean="0"/>
              <a:t>?</a:t>
            </a:r>
          </a:p>
          <a:p>
            <a:r>
              <a:rPr lang="zh-TW" altLang="en-US" dirty="0" smtClean="0"/>
              <a:t>如果這次改壞掉，明天又要</a:t>
            </a:r>
            <a:r>
              <a:rPr lang="en-US" altLang="zh-TW" dirty="0" smtClean="0"/>
              <a:t>demo</a:t>
            </a:r>
            <a:r>
              <a:rPr lang="zh-TW" altLang="en-US" dirty="0" smtClean="0"/>
              <a:t>給老闆看，怎麼辦</a:t>
            </a:r>
            <a:r>
              <a:rPr lang="en-US" altLang="zh-TW" dirty="0" smtClean="0"/>
              <a:t>?</a:t>
            </a:r>
            <a:endParaRPr lang="zh-TW" altLang="en-US" dirty="0"/>
          </a:p>
        </p:txBody>
      </p:sp>
      <p:pic>
        <p:nvPicPr>
          <p:cNvPr id="2050" name="Picture 2" descr="http://jimazing.com/blog/wp-content/uploads/angry-boss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987824" y="3717032"/>
            <a:ext cx="2847231" cy="2781777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多重影分身法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每改一定次數就</a:t>
            </a:r>
            <a:r>
              <a:rPr lang="en-US" altLang="zh-TW" dirty="0" smtClean="0"/>
              <a:t>Copy</a:t>
            </a:r>
            <a:r>
              <a:rPr lang="zh-TW" altLang="en-US" dirty="0" smtClean="0"/>
              <a:t>一個資料夾</a:t>
            </a:r>
            <a:endParaRPr lang="zh-TW" altLang="en-US" dirty="0"/>
          </a:p>
        </p:txBody>
      </p:sp>
      <p:pic>
        <p:nvPicPr>
          <p:cNvPr id="4" name="Picture 2" descr="C:\Users\Victor-mortal\Documents\My Dropbox\tango-icon-theme-0.8.90\32x32\places\folder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27584" y="3933056"/>
            <a:ext cx="1008112" cy="1008112"/>
          </a:xfrm>
          <a:prstGeom prst="rect">
            <a:avLst/>
          </a:prstGeom>
          <a:noFill/>
        </p:spPr>
      </p:pic>
      <p:sp>
        <p:nvSpPr>
          <p:cNvPr id="5" name="向右箭號 4"/>
          <p:cNvSpPr/>
          <p:nvPr/>
        </p:nvSpPr>
        <p:spPr>
          <a:xfrm>
            <a:off x="827584" y="5301208"/>
            <a:ext cx="7848872" cy="4320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Time</a:t>
            </a:r>
          </a:p>
        </p:txBody>
      </p:sp>
      <p:pic>
        <p:nvPicPr>
          <p:cNvPr id="6" name="Picture 2" descr="C:\Users\Victor-mortal\Documents\My Dropbox\tango-icon-theme-0.8.90\32x32\places\folder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067944" y="3933056"/>
            <a:ext cx="1008112" cy="1008112"/>
          </a:xfrm>
          <a:prstGeom prst="rect">
            <a:avLst/>
          </a:prstGeom>
          <a:noFill/>
        </p:spPr>
      </p:pic>
      <p:pic>
        <p:nvPicPr>
          <p:cNvPr id="7" name="Picture 2" descr="C:\Users\Victor-mortal\Documents\My Dropbox\tango-icon-theme-0.8.90\32x32\places\folder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308304" y="3933056"/>
            <a:ext cx="1008112" cy="1008112"/>
          </a:xfrm>
          <a:prstGeom prst="rect">
            <a:avLst/>
          </a:prstGeom>
          <a:noFill/>
        </p:spPr>
      </p:pic>
      <p:sp>
        <p:nvSpPr>
          <p:cNvPr id="8" name="向右箭號 7"/>
          <p:cNvSpPr/>
          <p:nvPr/>
        </p:nvSpPr>
        <p:spPr>
          <a:xfrm>
            <a:off x="2411760" y="4221088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000" dirty="0" smtClean="0"/>
              <a:t>Copy &amp;</a:t>
            </a:r>
            <a:r>
              <a:rPr lang="zh-TW" altLang="en-US" sz="1000" dirty="0" smtClean="0"/>
              <a:t> 修改</a:t>
            </a:r>
            <a:endParaRPr lang="zh-TW" altLang="en-US" sz="1000" dirty="0"/>
          </a:p>
        </p:txBody>
      </p:sp>
      <p:sp>
        <p:nvSpPr>
          <p:cNvPr id="9" name="向右箭號 8"/>
          <p:cNvSpPr/>
          <p:nvPr/>
        </p:nvSpPr>
        <p:spPr>
          <a:xfrm>
            <a:off x="5724128" y="4293096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000" dirty="0" smtClean="0"/>
              <a:t>Copy &amp;</a:t>
            </a:r>
            <a:r>
              <a:rPr lang="zh-TW" altLang="en-US" sz="1000" dirty="0" smtClean="0"/>
              <a:t> 修改</a:t>
            </a:r>
            <a:endParaRPr lang="zh-TW" altLang="en-US" sz="1000" dirty="0"/>
          </a:p>
        </p:txBody>
      </p:sp>
      <p:sp>
        <p:nvSpPr>
          <p:cNvPr id="12" name="文字方塊 11"/>
          <p:cNvSpPr txBox="1"/>
          <p:nvPr/>
        </p:nvSpPr>
        <p:spPr>
          <a:xfrm>
            <a:off x="827584" y="486916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/>
              <a:t>我的專案</a:t>
            </a:r>
            <a:endParaRPr lang="zh-TW" altLang="en-US" dirty="0"/>
          </a:p>
        </p:txBody>
      </p:sp>
      <p:sp>
        <p:nvSpPr>
          <p:cNvPr id="13" name="文字方塊 12"/>
          <p:cNvSpPr txBox="1"/>
          <p:nvPr/>
        </p:nvSpPr>
        <p:spPr>
          <a:xfrm>
            <a:off x="3707904" y="4869160"/>
            <a:ext cx="17908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/>
              <a:t>我的專案 </a:t>
            </a:r>
            <a:r>
              <a:rPr lang="en-US" altLang="zh-TW" dirty="0" smtClean="0"/>
              <a:t>–</a:t>
            </a:r>
            <a:r>
              <a:rPr lang="zh-TW" altLang="en-US" dirty="0" smtClean="0"/>
              <a:t> 複製</a:t>
            </a:r>
            <a:endParaRPr lang="zh-TW" altLang="en-US" dirty="0"/>
          </a:p>
        </p:txBody>
      </p:sp>
      <p:sp>
        <p:nvSpPr>
          <p:cNvPr id="14" name="文字方塊 13"/>
          <p:cNvSpPr txBox="1"/>
          <p:nvPr/>
        </p:nvSpPr>
        <p:spPr>
          <a:xfrm>
            <a:off x="6876256" y="4869160"/>
            <a:ext cx="2101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/>
              <a:t>我的專案 </a:t>
            </a:r>
            <a:r>
              <a:rPr lang="en-US" altLang="zh-TW" dirty="0" smtClean="0"/>
              <a:t>–</a:t>
            </a:r>
            <a:r>
              <a:rPr lang="zh-TW" altLang="en-US" dirty="0" smtClean="0"/>
              <a:t> 複製 </a:t>
            </a:r>
            <a:r>
              <a:rPr lang="en-US" altLang="zh-TW" dirty="0" smtClean="0"/>
              <a:t>(1)</a:t>
            </a:r>
            <a:endParaRPr lang="zh-TW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3" grpId="0"/>
      <p:bldP spid="1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面臨問題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這份複製到底是從哪份</a:t>
            </a:r>
            <a:r>
              <a:rPr lang="en-US" altLang="zh-TW" dirty="0" smtClean="0"/>
              <a:t>Copy</a:t>
            </a:r>
            <a:r>
              <a:rPr lang="zh-TW" altLang="en-US" dirty="0" smtClean="0"/>
              <a:t>而來的</a:t>
            </a:r>
            <a:r>
              <a:rPr lang="en-US" altLang="zh-TW" dirty="0" smtClean="0"/>
              <a:t>?</a:t>
            </a:r>
          </a:p>
          <a:p>
            <a:r>
              <a:rPr lang="zh-TW" altLang="en-US" dirty="0" smtClean="0"/>
              <a:t>這份</a:t>
            </a:r>
            <a:r>
              <a:rPr lang="en-US" altLang="zh-TW" dirty="0" smtClean="0"/>
              <a:t>Copy</a:t>
            </a:r>
            <a:r>
              <a:rPr lang="zh-TW" altLang="en-US" dirty="0" smtClean="0"/>
              <a:t>到底改了些什麼</a:t>
            </a:r>
            <a:r>
              <a:rPr lang="en-US" altLang="zh-TW" dirty="0" smtClean="0"/>
              <a:t>?</a:t>
            </a:r>
          </a:p>
          <a:p>
            <a:r>
              <a:rPr lang="en-US" altLang="zh-TW" dirty="0" smtClean="0"/>
              <a:t>Copy</a:t>
            </a:r>
            <a:r>
              <a:rPr lang="zh-TW" altLang="en-US" dirty="0" smtClean="0"/>
              <a:t>每一次都是重覆的內容，很佔硬碟空間</a:t>
            </a:r>
            <a:endParaRPr lang="en-US" altLang="zh-TW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FTP</a:t>
            </a:r>
            <a:r>
              <a:rPr lang="zh-TW" altLang="en-US" dirty="0" smtClean="0"/>
              <a:t>共同開發法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用</a:t>
            </a:r>
            <a:r>
              <a:rPr lang="en-US" altLang="zh-TW" dirty="0" smtClean="0"/>
              <a:t>FTP</a:t>
            </a:r>
            <a:r>
              <a:rPr lang="zh-TW" altLang="en-US" dirty="0" smtClean="0"/>
              <a:t>來存放共同開發的檔案</a:t>
            </a:r>
            <a:endParaRPr lang="zh-TW" altLang="en-US" dirty="0"/>
          </a:p>
        </p:txBody>
      </p:sp>
      <p:pic>
        <p:nvPicPr>
          <p:cNvPr id="4" name="Picture 2" descr="C:\Users\Victor-mortal\Documents\My Dropbox\tango-icon-theme-0.8.90\32x32\places\folder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23928" y="2276872"/>
            <a:ext cx="1008112" cy="1008112"/>
          </a:xfrm>
          <a:prstGeom prst="rect">
            <a:avLst/>
          </a:prstGeom>
          <a:noFill/>
        </p:spPr>
      </p:pic>
      <p:sp>
        <p:nvSpPr>
          <p:cNvPr id="5" name="文字方塊 4"/>
          <p:cNvSpPr txBox="1"/>
          <p:nvPr/>
        </p:nvSpPr>
        <p:spPr>
          <a:xfrm>
            <a:off x="3851920" y="3284984"/>
            <a:ext cx="1266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FTP</a:t>
            </a:r>
            <a:r>
              <a:rPr lang="zh-TW" altLang="en-US" dirty="0" smtClean="0"/>
              <a:t> 檔案庫</a:t>
            </a:r>
            <a:endParaRPr lang="zh-TW" altLang="en-US" dirty="0"/>
          </a:p>
        </p:txBody>
      </p:sp>
      <p:pic>
        <p:nvPicPr>
          <p:cNvPr id="6" name="Picture 2" descr="C:\Users\Victor-mortal\Documents\My Dropbox\tango-icon-theme-0.8.90\32x32\places\folder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71600" y="4653136"/>
            <a:ext cx="1008112" cy="1008112"/>
          </a:xfrm>
          <a:prstGeom prst="rect">
            <a:avLst/>
          </a:prstGeom>
          <a:noFill/>
        </p:spPr>
      </p:pic>
      <p:sp>
        <p:nvSpPr>
          <p:cNvPr id="7" name="文字方塊 6"/>
          <p:cNvSpPr txBox="1"/>
          <p:nvPr/>
        </p:nvSpPr>
        <p:spPr>
          <a:xfrm>
            <a:off x="899592" y="5661248"/>
            <a:ext cx="1391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/>
              <a:t>張三 資料夾</a:t>
            </a:r>
            <a:endParaRPr lang="zh-TW" altLang="en-US" dirty="0"/>
          </a:p>
        </p:txBody>
      </p:sp>
      <p:pic>
        <p:nvPicPr>
          <p:cNvPr id="8" name="Picture 2" descr="C:\Users\Victor-mortal\Documents\My Dropbox\tango-icon-theme-0.8.90\32x32\places\folder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203848" y="4653136"/>
            <a:ext cx="1008112" cy="1008112"/>
          </a:xfrm>
          <a:prstGeom prst="rect">
            <a:avLst/>
          </a:prstGeom>
          <a:noFill/>
        </p:spPr>
      </p:pic>
      <p:sp>
        <p:nvSpPr>
          <p:cNvPr id="9" name="文字方塊 8"/>
          <p:cNvSpPr txBox="1"/>
          <p:nvPr/>
        </p:nvSpPr>
        <p:spPr>
          <a:xfrm>
            <a:off x="3131840" y="5661248"/>
            <a:ext cx="1391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/>
              <a:t>王五 資料夾</a:t>
            </a:r>
            <a:endParaRPr lang="zh-TW" altLang="en-US" dirty="0"/>
          </a:p>
        </p:txBody>
      </p:sp>
      <p:pic>
        <p:nvPicPr>
          <p:cNvPr id="10" name="Picture 2" descr="C:\Users\Victor-mortal\Documents\My Dropbox\tango-icon-theme-0.8.90\32x32\places\folder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436096" y="4653136"/>
            <a:ext cx="1008112" cy="1008112"/>
          </a:xfrm>
          <a:prstGeom prst="rect">
            <a:avLst/>
          </a:prstGeom>
          <a:noFill/>
        </p:spPr>
      </p:pic>
      <p:sp>
        <p:nvSpPr>
          <p:cNvPr id="11" name="文字方塊 10"/>
          <p:cNvSpPr txBox="1"/>
          <p:nvPr/>
        </p:nvSpPr>
        <p:spPr>
          <a:xfrm>
            <a:off x="5364088" y="5651956"/>
            <a:ext cx="1391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/>
              <a:t>李四 資料夾</a:t>
            </a:r>
            <a:endParaRPr lang="zh-TW" altLang="en-US" dirty="0"/>
          </a:p>
        </p:txBody>
      </p:sp>
      <p:pic>
        <p:nvPicPr>
          <p:cNvPr id="12" name="Picture 2" descr="C:\Users\Victor-mortal\Documents\My Dropbox\tango-icon-theme-0.8.90\32x32\places\folder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452320" y="4653136"/>
            <a:ext cx="1008112" cy="1008112"/>
          </a:xfrm>
          <a:prstGeom prst="rect">
            <a:avLst/>
          </a:prstGeom>
          <a:noFill/>
        </p:spPr>
      </p:pic>
      <p:sp>
        <p:nvSpPr>
          <p:cNvPr id="13" name="文字方塊 12"/>
          <p:cNvSpPr txBox="1"/>
          <p:nvPr/>
        </p:nvSpPr>
        <p:spPr>
          <a:xfrm>
            <a:off x="7380312" y="5651956"/>
            <a:ext cx="1391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/>
              <a:t>阿貓 資料夾</a:t>
            </a:r>
            <a:endParaRPr lang="zh-TW" altLang="en-US" dirty="0"/>
          </a:p>
        </p:txBody>
      </p:sp>
      <p:cxnSp>
        <p:nvCxnSpPr>
          <p:cNvPr id="15" name="肘形接點 14"/>
          <p:cNvCxnSpPr>
            <a:stCxn id="6" idx="0"/>
            <a:endCxn id="5" idx="2"/>
          </p:cNvCxnSpPr>
          <p:nvPr/>
        </p:nvCxnSpPr>
        <p:spPr>
          <a:xfrm rot="5400000" flipH="1" flipV="1">
            <a:off x="2481051" y="2648921"/>
            <a:ext cx="998820" cy="3009611"/>
          </a:xfrm>
          <a:prstGeom prst="bentConnector3">
            <a:avLst>
              <a:gd name="adj1" fmla="val 50000"/>
            </a:avLst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肘形接點 16"/>
          <p:cNvCxnSpPr>
            <a:stCxn id="8" idx="0"/>
            <a:endCxn id="5" idx="2"/>
          </p:cNvCxnSpPr>
          <p:nvPr/>
        </p:nvCxnSpPr>
        <p:spPr>
          <a:xfrm rot="5400000" flipH="1" flipV="1">
            <a:off x="3597175" y="3765045"/>
            <a:ext cx="998820" cy="777363"/>
          </a:xfrm>
          <a:prstGeom prst="bentConnector3">
            <a:avLst>
              <a:gd name="adj1" fmla="val 50000"/>
            </a:avLst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肘形接點 18"/>
          <p:cNvCxnSpPr>
            <a:stCxn id="10" idx="0"/>
            <a:endCxn id="5" idx="2"/>
          </p:cNvCxnSpPr>
          <p:nvPr/>
        </p:nvCxnSpPr>
        <p:spPr>
          <a:xfrm rot="16200000" flipV="1">
            <a:off x="4713300" y="3426283"/>
            <a:ext cx="998820" cy="1454885"/>
          </a:xfrm>
          <a:prstGeom prst="bentConnector3">
            <a:avLst>
              <a:gd name="adj1" fmla="val 50000"/>
            </a:avLst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肘形接點 20"/>
          <p:cNvCxnSpPr>
            <a:stCxn id="12" idx="0"/>
            <a:endCxn id="5" idx="2"/>
          </p:cNvCxnSpPr>
          <p:nvPr/>
        </p:nvCxnSpPr>
        <p:spPr>
          <a:xfrm rot="16200000" flipV="1">
            <a:off x="5721412" y="2418171"/>
            <a:ext cx="998820" cy="3471109"/>
          </a:xfrm>
          <a:prstGeom prst="bentConnector3">
            <a:avLst>
              <a:gd name="adj1" fmla="val 50000"/>
            </a:avLst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</TotalTime>
  <Words>759</Words>
  <Application>Microsoft Office PowerPoint</Application>
  <PresentationFormat>如螢幕大小 (4:3)</PresentationFormat>
  <Paragraphs>164</Paragraphs>
  <Slides>47</Slides>
  <Notes>0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47</vt:i4>
      </vt:variant>
    </vt:vector>
  </HeadingPairs>
  <TitlesOfParts>
    <vt:vector size="48" baseType="lpstr">
      <vt:lpstr>Office 佈景主題</vt:lpstr>
      <vt:lpstr>Mercurial教學</vt:lpstr>
      <vt:lpstr>Mercurial 下載與安裝</vt:lpstr>
      <vt:lpstr>什麼是版本控制系統?</vt:lpstr>
      <vt:lpstr>常見的檔案管理方式 </vt:lpstr>
      <vt:lpstr>管它去死直接修改法</vt:lpstr>
      <vt:lpstr>面臨問題</vt:lpstr>
      <vt:lpstr>多重影分身法</vt:lpstr>
      <vt:lpstr>面臨問題</vt:lpstr>
      <vt:lpstr>FTP共同開發法</vt:lpstr>
      <vt:lpstr>面臨問題</vt:lpstr>
      <vt:lpstr>共同協作問題</vt:lpstr>
      <vt:lpstr>Mercurial版本控制系統</vt:lpstr>
      <vt:lpstr>建立HG檔案庫</vt:lpstr>
      <vt:lpstr> 等等… 為什麼是hg?</vt:lpstr>
      <vt:lpstr>新增追蹤檔案</vt:lpstr>
      <vt:lpstr>藍色十字</vt:lpstr>
      <vt:lpstr>送出commit</vt:lpstr>
      <vt:lpstr>輸入註記</vt:lpstr>
      <vt:lpstr>綠勾勾</vt:lpstr>
      <vt:lpstr>進行改版</vt:lpstr>
      <vt:lpstr>紅色驚嘆號</vt:lpstr>
      <vt:lpstr>再次送出commit</vt:lpstr>
      <vt:lpstr>diff檔的說明</vt:lpstr>
      <vt:lpstr>一個實際的例子</vt:lpstr>
      <vt:lpstr>瀏覽檔案庫</vt:lpstr>
      <vt:lpstr>檔案庫瀏覽器</vt:lpstr>
      <vt:lpstr>多改版幾次</vt:lpstr>
      <vt:lpstr>出現問題了!!</vt:lpstr>
      <vt:lpstr>首先看改了什麼</vt:lpstr>
      <vt:lpstr>這畜牲改了什麼一清二楚</vt:lpstr>
      <vt:lpstr>回到以前正常的版本</vt:lpstr>
      <vt:lpstr>回朔!</vt:lpstr>
      <vt:lpstr>那共同協作呢?</vt:lpstr>
      <vt:lpstr>申請帳號或是以OpenID登入</vt:lpstr>
      <vt:lpstr>建立檔案庫</vt:lpstr>
      <vt:lpstr>填好表單後建立</vt:lpstr>
      <vt:lpstr>完整的檔案庫控制頁面</vt:lpstr>
      <vt:lpstr>檔案庫設定</vt:lpstr>
      <vt:lpstr>同步設定</vt:lpstr>
      <vt:lpstr>新增遠端檔案庫</vt:lpstr>
      <vt:lpstr>設定為預設遠端檔案庫</vt:lpstr>
      <vt:lpstr>開啟同步視窗</vt:lpstr>
      <vt:lpstr>看看有什麼是遠端沒有的</vt:lpstr>
      <vt:lpstr>送出</vt:lpstr>
      <vt:lpstr>回到Bitbucket.org</vt:lpstr>
      <vt:lpstr>遺珠之憾</vt:lpstr>
      <vt:lpstr>Any question?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Mercurial教學</dc:title>
  <dc:creator>Victor-mortal</dc:creator>
  <cp:lastModifiedBy>Victor-mortal</cp:lastModifiedBy>
  <cp:revision>40</cp:revision>
  <dcterms:created xsi:type="dcterms:W3CDTF">2010-10-29T04:15:21Z</dcterms:created>
  <dcterms:modified xsi:type="dcterms:W3CDTF">2010-10-29T06:43:57Z</dcterms:modified>
</cp:coreProperties>
</file>

<file path=docProps/thumbnail.jpeg>
</file>